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media/image43.jpg" ContentType="image/jpg"/>
  <Override PartName="/ppt/media/image44.jpg" ContentType="image/jpg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71" r:id="rId3"/>
    <p:sldId id="400" r:id="rId4"/>
    <p:sldId id="434" r:id="rId5"/>
    <p:sldId id="401" r:id="rId6"/>
    <p:sldId id="402" r:id="rId7"/>
    <p:sldId id="435" r:id="rId8"/>
    <p:sldId id="403" r:id="rId9"/>
    <p:sldId id="408" r:id="rId10"/>
    <p:sldId id="437" r:id="rId11"/>
    <p:sldId id="436" r:id="rId12"/>
    <p:sldId id="415" r:id="rId13"/>
    <p:sldId id="438" r:id="rId14"/>
    <p:sldId id="439" r:id="rId15"/>
    <p:sldId id="432" r:id="rId16"/>
    <p:sldId id="433" r:id="rId17"/>
    <p:sldId id="440" r:id="rId18"/>
    <p:sldId id="427" r:id="rId19"/>
    <p:sldId id="429" r:id="rId20"/>
    <p:sldId id="441" r:id="rId21"/>
    <p:sldId id="357" r:id="rId2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598E3D-6B73-E22B-C761-E1A45CBFD9F2}" name="Asesora" initials="A" userId="Asesora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2933"/>
    <a:srgbClr val="1D3850"/>
    <a:srgbClr val="4A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E3C24-AB74-4334-A373-B7E08D33D747}" type="datetimeFigureOut">
              <a:rPr lang="es-ES" smtClean="0"/>
              <a:t>17/11/2022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A05C8-B292-4952-8A5E-1CC48652729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1034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D0943616-BAFE-D731-9A57-DC3A86644B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48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JA 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09EB2F2C-C80A-7A21-C298-0B7F3EF224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72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 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oto montaje de una persona&#10;&#10;Descripción generada automáticamente con confianza media">
            <a:extLst>
              <a:ext uri="{FF2B5EF4-FFF2-40B4-BE49-F238E27FC236}">
                <a16:creationId xmlns:a16="http://schemas.microsoft.com/office/drawing/2014/main" id="{60E7DF7B-9C0B-55A7-64AD-70FB7B9396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3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39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536F7D8-8BE9-F6BF-1C6C-CF781926EF8C}"/>
              </a:ext>
            </a:extLst>
          </p:cNvPr>
          <p:cNvSpPr txBox="1"/>
          <p:nvPr/>
        </p:nvSpPr>
        <p:spPr>
          <a:xfrm>
            <a:off x="7267218" y="4227563"/>
            <a:ext cx="4805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Arial Black" panose="020B0A04020102020204" pitchFamily="34" charset="0"/>
              </a:rPr>
              <a:t>INFORME DE GESTIÓN RECTORAL</a:t>
            </a:r>
          </a:p>
          <a:p>
            <a:pPr algn="ctr"/>
            <a:endParaRPr lang="es-ES" sz="2400" dirty="0">
              <a:latin typeface="Arial Black" panose="020B0A04020102020204" pitchFamily="34" charset="0"/>
            </a:endParaRPr>
          </a:p>
          <a:p>
            <a:pPr algn="ctr"/>
            <a:r>
              <a:rPr lang="es-ES" sz="2400" dirty="0">
                <a:latin typeface="Arial Black" panose="020B0A04020102020204" pitchFamily="34" charset="0"/>
              </a:rPr>
              <a:t>Noviembre 17 de 2022</a:t>
            </a:r>
          </a:p>
        </p:txBody>
      </p:sp>
    </p:spTree>
    <p:extLst>
      <p:ext uri="{BB962C8B-B14F-4D97-AF65-F5344CB8AC3E}">
        <p14:creationId xmlns:p14="http://schemas.microsoft.com/office/powerpoint/2010/main" val="3079273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2651A596-2F48-1D6C-1657-59E88186C4BD}"/>
              </a:ext>
            </a:extLst>
          </p:cNvPr>
          <p:cNvGrpSpPr/>
          <p:nvPr/>
        </p:nvGrpSpPr>
        <p:grpSpPr>
          <a:xfrm>
            <a:off x="-17805" y="0"/>
            <a:ext cx="12209805" cy="6214188"/>
            <a:chOff x="-17805" y="0"/>
            <a:chExt cx="12209805" cy="6214188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41315DE-E233-003D-93AF-0B6D1578BEC2}"/>
                </a:ext>
              </a:extLst>
            </p:cNvPr>
            <p:cNvSpPr/>
            <p:nvPr/>
          </p:nvSpPr>
          <p:spPr>
            <a:xfrm>
              <a:off x="-17805" y="0"/>
              <a:ext cx="12209805" cy="6214188"/>
            </a:xfrm>
            <a:prstGeom prst="rect">
              <a:avLst/>
            </a:prstGeom>
            <a:solidFill>
              <a:srgbClr val="1D3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52B01889-1CBE-639F-7A36-FA5871D4D0B2}"/>
                </a:ext>
              </a:extLst>
            </p:cNvPr>
            <p:cNvSpPr/>
            <p:nvPr/>
          </p:nvSpPr>
          <p:spPr>
            <a:xfrm>
              <a:off x="106016" y="175120"/>
              <a:ext cx="11979967" cy="5907628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rgbClr val="1D38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1D3850"/>
                </a:solidFill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F485D56-25CE-4D61-2A00-F5993FF11D60}"/>
                </a:ext>
              </a:extLst>
            </p:cNvPr>
            <p:cNvSpPr txBox="1"/>
            <p:nvPr/>
          </p:nvSpPr>
          <p:spPr>
            <a:xfrm>
              <a:off x="928469" y="207139"/>
              <a:ext cx="10297550" cy="461665"/>
            </a:xfrm>
            <a:prstGeom prst="rect">
              <a:avLst/>
            </a:prstGeom>
            <a:solidFill>
              <a:srgbClr val="1D38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EGRESADOS</a:t>
              </a:r>
            </a:p>
          </p:txBody>
        </p:sp>
      </p:grpSp>
      <p:sp>
        <p:nvSpPr>
          <p:cNvPr id="3" name="Google Shape;1238;p40">
            <a:extLst>
              <a:ext uri="{FF2B5EF4-FFF2-40B4-BE49-F238E27FC236}">
                <a16:creationId xmlns:a16="http://schemas.microsoft.com/office/drawing/2014/main" id="{9CC3EB3E-615C-30D7-82B7-6E70AC037616}"/>
              </a:ext>
            </a:extLst>
          </p:cNvPr>
          <p:cNvSpPr txBox="1"/>
          <p:nvPr/>
        </p:nvSpPr>
        <p:spPr>
          <a:xfrm>
            <a:off x="668905" y="689706"/>
            <a:ext cx="93684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MX" sz="3200" b="1" dirty="0">
                <a:latin typeface="Calibri" panose="020F0502020204030204" pitchFamily="34" charset="0"/>
                <a:ea typeface="Open Sans SemiBold"/>
                <a:cs typeface="Calibri" panose="020F0502020204030204" pitchFamily="34" charset="0"/>
                <a:sym typeface="Open Sans SemiBold"/>
              </a:rPr>
              <a:t>Primera semana de relacionamiento empresarial</a:t>
            </a:r>
            <a:endParaRPr lang="es-MX" sz="3200" dirty="0">
              <a:latin typeface="Calibri" panose="020F0502020204030204" pitchFamily="34" charset="0"/>
              <a:ea typeface="Open Sans SemiBold"/>
              <a:cs typeface="Calibri" panose="020F0502020204030204" pitchFamily="34" charset="0"/>
              <a:sym typeface="Open Sans SemiBold"/>
            </a:endParaRPr>
          </a:p>
        </p:txBody>
      </p:sp>
      <p:sp>
        <p:nvSpPr>
          <p:cNvPr id="8" name="Subtítulo 8">
            <a:extLst>
              <a:ext uri="{FF2B5EF4-FFF2-40B4-BE49-F238E27FC236}">
                <a16:creationId xmlns:a16="http://schemas.microsoft.com/office/drawing/2014/main" id="{618ED502-BFFB-1137-15E0-B15C6E2A1DDB}"/>
              </a:ext>
            </a:extLst>
          </p:cNvPr>
          <p:cNvSpPr txBox="1">
            <a:spLocks/>
          </p:cNvSpPr>
          <p:nvPr/>
        </p:nvSpPr>
        <p:spPr>
          <a:xfrm>
            <a:off x="1161555" y="1927193"/>
            <a:ext cx="3376988" cy="120174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2000" dirty="0"/>
              <a:t>Se realizó el segundo encuentro Institucional de Egresados con la participación de </a:t>
            </a:r>
            <a:r>
              <a:rPr lang="es-MX" sz="2000" b="1" dirty="0"/>
              <a:t>25</a:t>
            </a:r>
            <a:r>
              <a:rPr lang="es-MX" sz="2000" dirty="0"/>
              <a:t> egresados. </a:t>
            </a:r>
          </a:p>
        </p:txBody>
      </p:sp>
      <p:pic>
        <p:nvPicPr>
          <p:cNvPr id="4098" name="Picture 2" descr="Puede ser una imagen de 4 personas, personas tocando instrumentos musicales, personas de pie e interior">
            <a:extLst>
              <a:ext uri="{FF2B5EF4-FFF2-40B4-BE49-F238E27FC236}">
                <a16:creationId xmlns:a16="http://schemas.microsoft.com/office/drawing/2014/main" id="{D35E2C62-9A60-8856-67C9-7C0A4256C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60" y="1536557"/>
            <a:ext cx="3256953" cy="18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uede ser una imagen de 3 personas, tabla, interior y texto que dice &quot;al quia iór&quot;">
            <a:extLst>
              <a:ext uri="{FF2B5EF4-FFF2-40B4-BE49-F238E27FC236}">
                <a16:creationId xmlns:a16="http://schemas.microsoft.com/office/drawing/2014/main" id="{123969B0-12F0-D9C1-7A2D-8981ADCFA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61" y="3548061"/>
            <a:ext cx="3191754" cy="178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uede ser una imagen de 4 personas, personas tocando instrumentos musicales, personas de pie e interior">
            <a:extLst>
              <a:ext uri="{FF2B5EF4-FFF2-40B4-BE49-F238E27FC236}">
                <a16:creationId xmlns:a16="http://schemas.microsoft.com/office/drawing/2014/main" id="{0ED0E4A1-8EFE-D804-D60F-80B966315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847" y="1546496"/>
            <a:ext cx="3221440" cy="180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Puede ser una imagen de 2 personas, bebida e interior">
            <a:extLst>
              <a:ext uri="{FF2B5EF4-FFF2-40B4-BE49-F238E27FC236}">
                <a16:creationId xmlns:a16="http://schemas.microsoft.com/office/drawing/2014/main" id="{39793488-89A2-51E6-3A6D-2272BA5FE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334" y="3498313"/>
            <a:ext cx="3256953" cy="182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Puede ser una imagen de 16 personas, personas de pie e interior">
            <a:extLst>
              <a:ext uri="{FF2B5EF4-FFF2-40B4-BE49-F238E27FC236}">
                <a16:creationId xmlns:a16="http://schemas.microsoft.com/office/drawing/2014/main" id="{35489E05-6129-A574-2D9D-AF3AFFCC3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88" y="3546537"/>
            <a:ext cx="3191754" cy="179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57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2651A596-2F48-1D6C-1657-59E88186C4BD}"/>
              </a:ext>
            </a:extLst>
          </p:cNvPr>
          <p:cNvGrpSpPr/>
          <p:nvPr/>
        </p:nvGrpSpPr>
        <p:grpSpPr>
          <a:xfrm>
            <a:off x="-17805" y="0"/>
            <a:ext cx="12209805" cy="6214188"/>
            <a:chOff x="-17805" y="0"/>
            <a:chExt cx="12209805" cy="6214188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41315DE-E233-003D-93AF-0B6D1578BEC2}"/>
                </a:ext>
              </a:extLst>
            </p:cNvPr>
            <p:cNvSpPr/>
            <p:nvPr/>
          </p:nvSpPr>
          <p:spPr>
            <a:xfrm>
              <a:off x="-17805" y="0"/>
              <a:ext cx="12209805" cy="6214188"/>
            </a:xfrm>
            <a:prstGeom prst="rect">
              <a:avLst/>
            </a:prstGeom>
            <a:solidFill>
              <a:srgbClr val="1D3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52B01889-1CBE-639F-7A36-FA5871D4D0B2}"/>
                </a:ext>
              </a:extLst>
            </p:cNvPr>
            <p:cNvSpPr/>
            <p:nvPr/>
          </p:nvSpPr>
          <p:spPr>
            <a:xfrm>
              <a:off x="106016" y="175120"/>
              <a:ext cx="11979967" cy="5907628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rgbClr val="1D38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1D3850"/>
                </a:solidFill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F485D56-25CE-4D61-2A00-F5993FF11D60}"/>
                </a:ext>
              </a:extLst>
            </p:cNvPr>
            <p:cNvSpPr txBox="1"/>
            <p:nvPr/>
          </p:nvSpPr>
          <p:spPr>
            <a:xfrm>
              <a:off x="928469" y="207139"/>
              <a:ext cx="10297550" cy="461665"/>
            </a:xfrm>
            <a:prstGeom prst="rect">
              <a:avLst/>
            </a:prstGeom>
            <a:solidFill>
              <a:srgbClr val="1D38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EXTENSIÓN Y PROYECCIÓN SOCIAL</a:t>
              </a:r>
            </a:p>
          </p:txBody>
        </p:sp>
      </p:grpSp>
      <p:sp>
        <p:nvSpPr>
          <p:cNvPr id="3" name="Google Shape;1238;p40">
            <a:extLst>
              <a:ext uri="{FF2B5EF4-FFF2-40B4-BE49-F238E27FC236}">
                <a16:creationId xmlns:a16="http://schemas.microsoft.com/office/drawing/2014/main" id="{9CC3EB3E-615C-30D7-82B7-6E70AC037616}"/>
              </a:ext>
            </a:extLst>
          </p:cNvPr>
          <p:cNvSpPr txBox="1"/>
          <p:nvPr/>
        </p:nvSpPr>
        <p:spPr>
          <a:xfrm>
            <a:off x="668905" y="689706"/>
            <a:ext cx="93684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MX" sz="3200" b="1" dirty="0">
                <a:latin typeface="Calibri" panose="020F0502020204030204" pitchFamily="34" charset="0"/>
                <a:ea typeface="Open Sans SemiBold"/>
                <a:cs typeface="Calibri" panose="020F0502020204030204" pitchFamily="34" charset="0"/>
                <a:sym typeface="Open Sans SemiBold"/>
              </a:rPr>
              <a:t>Primera semana de relacionamiento empresarial</a:t>
            </a:r>
            <a:endParaRPr lang="es-MX" sz="3200" dirty="0">
              <a:latin typeface="Calibri" panose="020F0502020204030204" pitchFamily="34" charset="0"/>
              <a:ea typeface="Open Sans SemiBold"/>
              <a:cs typeface="Calibri" panose="020F0502020204030204" pitchFamily="34" charset="0"/>
              <a:sym typeface="Open Sans SemiBold"/>
            </a:endParaRPr>
          </a:p>
        </p:txBody>
      </p:sp>
      <p:sp>
        <p:nvSpPr>
          <p:cNvPr id="9" name="Subtítulo 8">
            <a:extLst>
              <a:ext uri="{FF2B5EF4-FFF2-40B4-BE49-F238E27FC236}">
                <a16:creationId xmlns:a16="http://schemas.microsoft.com/office/drawing/2014/main" id="{BF15532F-8D07-528B-E52E-A280BE3F4036}"/>
              </a:ext>
            </a:extLst>
          </p:cNvPr>
          <p:cNvSpPr txBox="1">
            <a:spLocks/>
          </p:cNvSpPr>
          <p:nvPr/>
        </p:nvSpPr>
        <p:spPr>
          <a:xfrm>
            <a:off x="822632" y="1739940"/>
            <a:ext cx="3895141" cy="67973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2400" dirty="0"/>
              <a:t>Se realizó desayuno de trabajo con 11 empresarios aliados.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90DF3E52-9266-9E30-C7F3-AD34EB602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3" y="2795946"/>
            <a:ext cx="4023745" cy="3018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2" descr="Puede ser una imagen de 2 personas y personas sentadas">
            <a:extLst>
              <a:ext uri="{FF2B5EF4-FFF2-40B4-BE49-F238E27FC236}">
                <a16:creationId xmlns:a16="http://schemas.microsoft.com/office/drawing/2014/main" id="{41ACDFFB-1D17-B691-18B0-C2A1763C3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518" y="1268493"/>
            <a:ext cx="1878398" cy="225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uede ser una imagen de 1 persona, sentado e interior">
            <a:extLst>
              <a:ext uri="{FF2B5EF4-FFF2-40B4-BE49-F238E27FC236}">
                <a16:creationId xmlns:a16="http://schemas.microsoft.com/office/drawing/2014/main" id="{415CFA57-C802-9FE0-BD87-D6794C3EA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595" y="3622743"/>
            <a:ext cx="1904321" cy="228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uede ser una imagen de 1 persona e interior">
            <a:extLst>
              <a:ext uri="{FF2B5EF4-FFF2-40B4-BE49-F238E27FC236}">
                <a16:creationId xmlns:a16="http://schemas.microsoft.com/office/drawing/2014/main" id="{77FB4AE2-39D0-76E2-05D7-9EDBAEA38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778" y="1291694"/>
            <a:ext cx="1878398" cy="224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uede ser una imagen de 2 personas e interior">
            <a:extLst>
              <a:ext uri="{FF2B5EF4-FFF2-40B4-BE49-F238E27FC236}">
                <a16:creationId xmlns:a16="http://schemas.microsoft.com/office/drawing/2014/main" id="{852381E2-59A6-3121-7C69-9AF481BC0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855" y="3622743"/>
            <a:ext cx="1904321" cy="227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uede ser una imagen de 2 personas, personas sentadas e interior">
            <a:extLst>
              <a:ext uri="{FF2B5EF4-FFF2-40B4-BE49-F238E27FC236}">
                <a16:creationId xmlns:a16="http://schemas.microsoft.com/office/drawing/2014/main" id="{52876ADB-0F5A-4E09-0859-94061358C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364" y="1291694"/>
            <a:ext cx="1878397" cy="2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uede ser una imagen de 1 persona e interior">
            <a:extLst>
              <a:ext uri="{FF2B5EF4-FFF2-40B4-BE49-F238E27FC236}">
                <a16:creationId xmlns:a16="http://schemas.microsoft.com/office/drawing/2014/main" id="{289DDADC-041A-F385-2345-327BBC8DB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50" y="3632123"/>
            <a:ext cx="1894311" cy="227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25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2651A596-2F48-1D6C-1657-59E88186C4BD}"/>
              </a:ext>
            </a:extLst>
          </p:cNvPr>
          <p:cNvGrpSpPr/>
          <p:nvPr/>
        </p:nvGrpSpPr>
        <p:grpSpPr>
          <a:xfrm>
            <a:off x="-17805" y="0"/>
            <a:ext cx="12209805" cy="6214188"/>
            <a:chOff x="-17805" y="0"/>
            <a:chExt cx="12209805" cy="6214188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41315DE-E233-003D-93AF-0B6D1578BEC2}"/>
                </a:ext>
              </a:extLst>
            </p:cNvPr>
            <p:cNvSpPr/>
            <p:nvPr/>
          </p:nvSpPr>
          <p:spPr>
            <a:xfrm>
              <a:off x="-17805" y="0"/>
              <a:ext cx="12209805" cy="6214188"/>
            </a:xfrm>
            <a:prstGeom prst="rect">
              <a:avLst/>
            </a:prstGeom>
            <a:solidFill>
              <a:srgbClr val="1D3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52B01889-1CBE-639F-7A36-FA5871D4D0B2}"/>
                </a:ext>
              </a:extLst>
            </p:cNvPr>
            <p:cNvSpPr/>
            <p:nvPr/>
          </p:nvSpPr>
          <p:spPr>
            <a:xfrm>
              <a:off x="106016" y="175120"/>
              <a:ext cx="11979967" cy="5907628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rgbClr val="1D38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1D3850"/>
                </a:solidFill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F485D56-25CE-4D61-2A00-F5993FF11D60}"/>
                </a:ext>
              </a:extLst>
            </p:cNvPr>
            <p:cNvSpPr txBox="1"/>
            <p:nvPr/>
          </p:nvSpPr>
          <p:spPr>
            <a:xfrm>
              <a:off x="928469" y="207139"/>
              <a:ext cx="10297550" cy="461665"/>
            </a:xfrm>
            <a:prstGeom prst="rect">
              <a:avLst/>
            </a:prstGeom>
            <a:solidFill>
              <a:srgbClr val="1D38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EXTENSIÓN Y PROYECCIÓN SOCIAL</a:t>
              </a:r>
            </a:p>
          </p:txBody>
        </p:sp>
      </p:grpSp>
      <p:sp>
        <p:nvSpPr>
          <p:cNvPr id="3" name="Google Shape;1238;p40">
            <a:extLst>
              <a:ext uri="{FF2B5EF4-FFF2-40B4-BE49-F238E27FC236}">
                <a16:creationId xmlns:a16="http://schemas.microsoft.com/office/drawing/2014/main" id="{9CC3EB3E-615C-30D7-82B7-6E70AC037616}"/>
              </a:ext>
            </a:extLst>
          </p:cNvPr>
          <p:cNvSpPr txBox="1"/>
          <p:nvPr/>
        </p:nvSpPr>
        <p:spPr>
          <a:xfrm>
            <a:off x="668905" y="689706"/>
            <a:ext cx="93684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MX" sz="3200" b="1" dirty="0">
                <a:latin typeface="Calibri" panose="020F0502020204030204" pitchFamily="34" charset="0"/>
                <a:ea typeface="Open Sans SemiBold"/>
                <a:cs typeface="Calibri" panose="020F0502020204030204" pitchFamily="34" charset="0"/>
                <a:sym typeface="Open Sans SemiBold"/>
              </a:rPr>
              <a:t>Primera semana de relacionamiento empresarial</a:t>
            </a:r>
            <a:endParaRPr lang="es-MX" sz="3200" dirty="0">
              <a:latin typeface="Calibri" panose="020F0502020204030204" pitchFamily="34" charset="0"/>
              <a:ea typeface="Open Sans SemiBold"/>
              <a:cs typeface="Calibri" panose="020F0502020204030204" pitchFamily="34" charset="0"/>
              <a:sym typeface="Open Sans SemiBold"/>
            </a:endParaRPr>
          </a:p>
        </p:txBody>
      </p:sp>
      <p:sp>
        <p:nvSpPr>
          <p:cNvPr id="8" name="Subtítulo 8">
            <a:extLst>
              <a:ext uri="{FF2B5EF4-FFF2-40B4-BE49-F238E27FC236}">
                <a16:creationId xmlns:a16="http://schemas.microsoft.com/office/drawing/2014/main" id="{618ED502-BFFB-1137-15E0-B15C6E2A1DDB}"/>
              </a:ext>
            </a:extLst>
          </p:cNvPr>
          <p:cNvSpPr txBox="1">
            <a:spLocks/>
          </p:cNvSpPr>
          <p:nvPr/>
        </p:nvSpPr>
        <p:spPr>
          <a:xfrm>
            <a:off x="668905" y="1387609"/>
            <a:ext cx="3104487" cy="163997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1800" dirty="0"/>
              <a:t>Nuestra primera feria de emprendimiento (</a:t>
            </a:r>
            <a:r>
              <a:rPr lang="es-MX" sz="1800" b="1" i="1" dirty="0"/>
              <a:t>La Vitrina</a:t>
            </a:r>
            <a:r>
              <a:rPr lang="es-MX" sz="1800" dirty="0"/>
              <a:t>) reunió a estudiantes, colaboradores, funcionarios y a ciudadanía en general.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E063FFEB-2F34-79AD-27C5-D0D29C06D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821" y="2752254"/>
            <a:ext cx="3460101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9224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r>
              <a:rPr lang="es-CO" altLang="es-CO" dirty="0">
                <a:latin typeface="+mn-lt"/>
              </a:rPr>
              <a:t>Emprendedores que participaron: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altLang="es-CO" b="1" dirty="0">
                <a:latin typeface="+mn-lt"/>
              </a:rPr>
              <a:t>Estudiantes: </a:t>
            </a:r>
            <a:r>
              <a:rPr lang="es-CO" altLang="es-CO" dirty="0">
                <a:latin typeface="+mn-lt"/>
              </a:rPr>
              <a:t>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altLang="es-CO" b="1" dirty="0">
                <a:latin typeface="+mn-lt"/>
              </a:rPr>
              <a:t>Profesores: </a:t>
            </a:r>
            <a:r>
              <a:rPr lang="es-CO" altLang="es-CO" dirty="0">
                <a:latin typeface="+mn-lt"/>
              </a:rPr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altLang="es-CO" b="1" dirty="0">
                <a:latin typeface="+mn-lt"/>
              </a:rPr>
              <a:t>Contratistas: </a:t>
            </a:r>
            <a:r>
              <a:rPr lang="es-CO" altLang="es-CO" dirty="0">
                <a:latin typeface="+mn-lt"/>
              </a:rPr>
              <a:t>3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09FF955F-530B-A755-83F8-8AE4FAC21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821" y="3978911"/>
            <a:ext cx="2773363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566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r>
              <a:rPr lang="es-CO" altLang="es-CO" dirty="0">
                <a:latin typeface="+mn-lt"/>
              </a:rPr>
              <a:t>Colaboradores que hicieron </a:t>
            </a:r>
          </a:p>
          <a:p>
            <a:r>
              <a:rPr lang="es-CO" altLang="es-CO" dirty="0">
                <a:latin typeface="+mn-lt"/>
              </a:rPr>
              <a:t>compras:</a:t>
            </a:r>
            <a:r>
              <a:rPr lang="es-CO" altLang="es-CO" b="1" dirty="0">
                <a:latin typeface="+mn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altLang="es-CO" b="1" dirty="0">
                <a:latin typeface="+mn-lt"/>
              </a:rPr>
              <a:t>Funcionarios: </a:t>
            </a:r>
            <a:r>
              <a:rPr lang="es-CO" altLang="es-CO" dirty="0">
                <a:latin typeface="+mn-lt"/>
              </a:rPr>
              <a:t>43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altLang="es-CO" b="1" dirty="0">
                <a:latin typeface="+mn-lt"/>
              </a:rPr>
              <a:t>Docentes ocasionales: </a:t>
            </a:r>
            <a:r>
              <a:rPr lang="es-CO" altLang="es-CO" dirty="0">
                <a:latin typeface="+mn-lt"/>
              </a:rPr>
              <a:t>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altLang="es-CO" b="1" dirty="0">
                <a:latin typeface="+mn-lt"/>
              </a:rPr>
              <a:t>Contratistas: </a:t>
            </a:r>
            <a:r>
              <a:rPr lang="es-CO" altLang="es-CO" dirty="0">
                <a:latin typeface="+mn-lt"/>
              </a:rPr>
              <a:t>99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altLang="es-CO" b="1" dirty="0">
                <a:latin typeface="+mn-lt"/>
              </a:rPr>
              <a:t>Docentes de cátedra: </a:t>
            </a:r>
            <a:r>
              <a:rPr lang="es-CO" altLang="es-CO" dirty="0">
                <a:latin typeface="+mn-lt"/>
              </a:rPr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altLang="es-CO" b="1" dirty="0">
                <a:latin typeface="+mn-lt"/>
              </a:rPr>
              <a:t>Servicios generales: </a:t>
            </a:r>
            <a:r>
              <a:rPr lang="es-CO" altLang="es-CO" dirty="0">
                <a:latin typeface="+mn-lt"/>
              </a:rPr>
              <a:t>13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EC931B7-90AF-4457-C1C7-3BD69CE2E3E1}"/>
              </a:ext>
            </a:extLst>
          </p:cNvPr>
          <p:cNvGrpSpPr/>
          <p:nvPr/>
        </p:nvGrpSpPr>
        <p:grpSpPr>
          <a:xfrm>
            <a:off x="4117274" y="1295343"/>
            <a:ext cx="7366149" cy="4627748"/>
            <a:chOff x="4117274" y="1295343"/>
            <a:chExt cx="7366149" cy="4627748"/>
          </a:xfrm>
        </p:grpSpPr>
        <p:pic>
          <p:nvPicPr>
            <p:cNvPr id="2056" name="Picture 8" descr="Puede ser una imagen de 1 persona y texto que dice &quot;L Vitrina Feria de Emprendimiento Ven, antójate y apoya el talento de los emprendedores de la IU Digital en la 1ra feria de Emprendimiento. ¿Cuándo? ¿A qué horas? martes, 25 de octubre 8:00 a. m. 4:00 p. m. ¿Dónde? Plaza de la Libertad Semana del Relacionamiento Empresarial 2022 000 Empresarial Relacionamiento Digital INSTITUCIÃN UNIVERSITARIA eAntioquia EANTIOQUIA GOBERINACIÓNDEI UNIDOS&quot;">
              <a:extLst>
                <a:ext uri="{FF2B5EF4-FFF2-40B4-BE49-F238E27FC236}">
                  <a16:creationId xmlns:a16="http://schemas.microsoft.com/office/drawing/2014/main" id="{3C8459CD-3270-15E5-0A8E-667E4131CF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5881" y="1295343"/>
              <a:ext cx="4820564" cy="2711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Puede ser una imagen de 5 personas y personas de pie">
              <a:extLst>
                <a:ext uri="{FF2B5EF4-FFF2-40B4-BE49-F238E27FC236}">
                  <a16:creationId xmlns:a16="http://schemas.microsoft.com/office/drawing/2014/main" id="{5D23DDB8-0115-4471-05A4-3BFA498B02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7274" y="2677815"/>
              <a:ext cx="2433956" cy="324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Puede ser una imagen de 3 personas y personas de pie">
              <a:extLst>
                <a:ext uri="{FF2B5EF4-FFF2-40B4-BE49-F238E27FC236}">
                  <a16:creationId xmlns:a16="http://schemas.microsoft.com/office/drawing/2014/main" id="{C0A19DE4-CC8E-E9F9-BEA2-2752FEAAE7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3370" y="2677815"/>
              <a:ext cx="2433956" cy="3245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Puede ser una imagen de 2 personas, personas de pie e interior">
              <a:extLst>
                <a:ext uri="{FF2B5EF4-FFF2-40B4-BE49-F238E27FC236}">
                  <a16:creationId xmlns:a16="http://schemas.microsoft.com/office/drawing/2014/main" id="{BD386F0A-006C-5215-6320-19A9F960C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9467" y="2677815"/>
              <a:ext cx="2433956" cy="3245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795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2651A596-2F48-1D6C-1657-59E88186C4BD}"/>
              </a:ext>
            </a:extLst>
          </p:cNvPr>
          <p:cNvGrpSpPr/>
          <p:nvPr/>
        </p:nvGrpSpPr>
        <p:grpSpPr>
          <a:xfrm>
            <a:off x="-17805" y="0"/>
            <a:ext cx="12209805" cy="6214188"/>
            <a:chOff x="-17805" y="0"/>
            <a:chExt cx="12209805" cy="6214188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41315DE-E233-003D-93AF-0B6D1578BEC2}"/>
                </a:ext>
              </a:extLst>
            </p:cNvPr>
            <p:cNvSpPr/>
            <p:nvPr/>
          </p:nvSpPr>
          <p:spPr>
            <a:xfrm>
              <a:off x="-17805" y="0"/>
              <a:ext cx="12209805" cy="6214188"/>
            </a:xfrm>
            <a:prstGeom prst="rect">
              <a:avLst/>
            </a:prstGeom>
            <a:solidFill>
              <a:srgbClr val="1D3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52B01889-1CBE-639F-7A36-FA5871D4D0B2}"/>
                </a:ext>
              </a:extLst>
            </p:cNvPr>
            <p:cNvSpPr/>
            <p:nvPr/>
          </p:nvSpPr>
          <p:spPr>
            <a:xfrm>
              <a:off x="106016" y="175120"/>
              <a:ext cx="11979967" cy="5907628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rgbClr val="1D38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1D3850"/>
                </a:solidFill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F485D56-25CE-4D61-2A00-F5993FF11D60}"/>
                </a:ext>
              </a:extLst>
            </p:cNvPr>
            <p:cNvSpPr txBox="1"/>
            <p:nvPr/>
          </p:nvSpPr>
          <p:spPr>
            <a:xfrm>
              <a:off x="928469" y="207139"/>
              <a:ext cx="10297550" cy="461665"/>
            </a:xfrm>
            <a:prstGeom prst="rect">
              <a:avLst/>
            </a:prstGeom>
            <a:solidFill>
              <a:srgbClr val="1D38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EXTENSIÓN ACADÉMICA</a:t>
              </a:r>
            </a:p>
          </p:txBody>
        </p:sp>
      </p:grpSp>
      <p:sp>
        <p:nvSpPr>
          <p:cNvPr id="7" name="Google Shape;1238;p40">
            <a:extLst>
              <a:ext uri="{FF2B5EF4-FFF2-40B4-BE49-F238E27FC236}">
                <a16:creationId xmlns:a16="http://schemas.microsoft.com/office/drawing/2014/main" id="{2BCC6FA0-707F-2342-0863-EA1B2CD797B2}"/>
              </a:ext>
            </a:extLst>
          </p:cNvPr>
          <p:cNvSpPr txBox="1"/>
          <p:nvPr/>
        </p:nvSpPr>
        <p:spPr>
          <a:xfrm>
            <a:off x="668905" y="689706"/>
            <a:ext cx="936847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MX" sz="3200" b="1" dirty="0">
                <a:latin typeface="Calibri" panose="020F0502020204030204" pitchFamily="34" charset="0"/>
                <a:ea typeface="Open Sans SemiBold"/>
                <a:cs typeface="Calibri" panose="020F0502020204030204" pitchFamily="34" charset="0"/>
                <a:sym typeface="Open Sans SemiBold"/>
              </a:rPr>
              <a:t>DIPLOMADO EN MARKETING Y VENTAS.</a:t>
            </a:r>
          </a:p>
          <a:p>
            <a:pPr lvl="0"/>
            <a:r>
              <a:rPr lang="es-MX" sz="3200" dirty="0">
                <a:latin typeface="Calibri" panose="020F0502020204030204" pitchFamily="34" charset="0"/>
                <a:ea typeface="Open Sans SemiBold"/>
                <a:cs typeface="Calibri" panose="020F0502020204030204" pitchFamily="34" charset="0"/>
                <a:sym typeface="Open Sans SemiBold"/>
              </a:rPr>
              <a:t>IU Digital de Antioquia - Fundación Aurelio Llano.</a:t>
            </a:r>
          </a:p>
        </p:txBody>
      </p:sp>
      <p:sp>
        <p:nvSpPr>
          <p:cNvPr id="11" name="Subtítulo 8">
            <a:extLst>
              <a:ext uri="{FF2B5EF4-FFF2-40B4-BE49-F238E27FC236}">
                <a16:creationId xmlns:a16="http://schemas.microsoft.com/office/drawing/2014/main" id="{244FF965-1C03-A9DF-4C7A-E510B9828C7F}"/>
              </a:ext>
            </a:extLst>
          </p:cNvPr>
          <p:cNvSpPr txBox="1">
            <a:spLocks/>
          </p:cNvSpPr>
          <p:nvPr/>
        </p:nvSpPr>
        <p:spPr>
          <a:xfrm>
            <a:off x="928469" y="2723074"/>
            <a:ext cx="3935080" cy="120174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2000" b="1" dirty="0"/>
              <a:t>Valor: </a:t>
            </a:r>
            <a:r>
              <a:rPr lang="es-MX" sz="2000" dirty="0"/>
              <a:t>$74.815.800.</a:t>
            </a:r>
          </a:p>
          <a:p>
            <a:pPr marL="0" indent="0" algn="just">
              <a:buNone/>
            </a:pPr>
            <a:r>
              <a:rPr lang="es-MX" sz="2000" b="1" dirty="0"/>
              <a:t>Participantes: </a:t>
            </a:r>
            <a:r>
              <a:rPr lang="es-MX" sz="2000" dirty="0"/>
              <a:t>300 campesino de 144 municipios, ubicados en 28 departamentos.</a:t>
            </a:r>
          </a:p>
          <a:p>
            <a:pPr marL="0" indent="0" algn="just">
              <a:buNone/>
            </a:pPr>
            <a:r>
              <a:rPr lang="es-MX" sz="2000" b="1" dirty="0"/>
              <a:t>Finalización: </a:t>
            </a:r>
            <a:r>
              <a:rPr lang="es-MX" sz="2000" dirty="0"/>
              <a:t>22 de octubre.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04F3B7DD-4713-3206-B68F-2890DFCB8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854" y="1890416"/>
            <a:ext cx="5692165" cy="3924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51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2651A596-2F48-1D6C-1657-59E88186C4BD}"/>
              </a:ext>
            </a:extLst>
          </p:cNvPr>
          <p:cNvGrpSpPr/>
          <p:nvPr/>
        </p:nvGrpSpPr>
        <p:grpSpPr>
          <a:xfrm>
            <a:off x="-17805" y="0"/>
            <a:ext cx="12209805" cy="6214188"/>
            <a:chOff x="-17805" y="0"/>
            <a:chExt cx="12209805" cy="6214188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41315DE-E233-003D-93AF-0B6D1578BEC2}"/>
                </a:ext>
              </a:extLst>
            </p:cNvPr>
            <p:cNvSpPr/>
            <p:nvPr/>
          </p:nvSpPr>
          <p:spPr>
            <a:xfrm>
              <a:off x="-17805" y="0"/>
              <a:ext cx="12209805" cy="6214188"/>
            </a:xfrm>
            <a:prstGeom prst="rect">
              <a:avLst/>
            </a:prstGeom>
            <a:solidFill>
              <a:srgbClr val="1D3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52B01889-1CBE-639F-7A36-FA5871D4D0B2}"/>
                </a:ext>
              </a:extLst>
            </p:cNvPr>
            <p:cNvSpPr/>
            <p:nvPr/>
          </p:nvSpPr>
          <p:spPr>
            <a:xfrm>
              <a:off x="106016" y="175120"/>
              <a:ext cx="11979967" cy="5907628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rgbClr val="1D38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1D3850"/>
                </a:solidFill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F485D56-25CE-4D61-2A00-F5993FF11D60}"/>
                </a:ext>
              </a:extLst>
            </p:cNvPr>
            <p:cNvSpPr txBox="1"/>
            <p:nvPr/>
          </p:nvSpPr>
          <p:spPr>
            <a:xfrm>
              <a:off x="928469" y="207139"/>
              <a:ext cx="10297550" cy="461665"/>
            </a:xfrm>
            <a:prstGeom prst="rect">
              <a:avLst/>
            </a:prstGeom>
            <a:solidFill>
              <a:srgbClr val="1D38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EXTENSIÓN ACADÉMICA</a:t>
              </a:r>
            </a:p>
          </p:txBody>
        </p:sp>
      </p:grpSp>
      <p:sp>
        <p:nvSpPr>
          <p:cNvPr id="7" name="Google Shape;1238;p40">
            <a:extLst>
              <a:ext uri="{FF2B5EF4-FFF2-40B4-BE49-F238E27FC236}">
                <a16:creationId xmlns:a16="http://schemas.microsoft.com/office/drawing/2014/main" id="{2BCC6FA0-707F-2342-0863-EA1B2CD797B2}"/>
              </a:ext>
            </a:extLst>
          </p:cNvPr>
          <p:cNvSpPr txBox="1"/>
          <p:nvPr/>
        </p:nvSpPr>
        <p:spPr>
          <a:xfrm>
            <a:off x="668905" y="689706"/>
            <a:ext cx="1055711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MX" sz="3200" b="1" dirty="0">
                <a:latin typeface="Calibri" panose="020F0502020204030204" pitchFamily="34" charset="0"/>
                <a:ea typeface="Open Sans SemiBold"/>
                <a:cs typeface="Calibri" panose="020F0502020204030204" pitchFamily="34" charset="0"/>
                <a:sym typeface="Open Sans SemiBold"/>
              </a:rPr>
              <a:t>CURSO MARKETING DIGITAL. </a:t>
            </a:r>
          </a:p>
          <a:p>
            <a:pPr lvl="0"/>
            <a:r>
              <a:rPr lang="es-MX" sz="3200" dirty="0">
                <a:latin typeface="Calibri" panose="020F0502020204030204" pitchFamily="34" charset="0"/>
                <a:ea typeface="Open Sans SemiBold"/>
                <a:cs typeface="Calibri" panose="020F0502020204030204" pitchFamily="34" charset="0"/>
                <a:sym typeface="Open Sans SemiBold"/>
              </a:rPr>
              <a:t>IU Digital de Antioquia - Organización de las Naciones Unidas.</a:t>
            </a:r>
          </a:p>
        </p:txBody>
      </p:sp>
      <p:sp>
        <p:nvSpPr>
          <p:cNvPr id="11" name="Subtítulo 8">
            <a:extLst>
              <a:ext uri="{FF2B5EF4-FFF2-40B4-BE49-F238E27FC236}">
                <a16:creationId xmlns:a16="http://schemas.microsoft.com/office/drawing/2014/main" id="{244FF965-1C03-A9DF-4C7A-E510B9828C7F}"/>
              </a:ext>
            </a:extLst>
          </p:cNvPr>
          <p:cNvSpPr txBox="1">
            <a:spLocks/>
          </p:cNvSpPr>
          <p:nvPr/>
        </p:nvSpPr>
        <p:spPr>
          <a:xfrm>
            <a:off x="808383" y="2723074"/>
            <a:ext cx="3649800" cy="236804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2000" b="1" dirty="0"/>
              <a:t>Valor: </a:t>
            </a:r>
            <a:r>
              <a:rPr lang="es-MX" sz="2000" dirty="0"/>
              <a:t>$6.389.509. </a:t>
            </a:r>
          </a:p>
          <a:p>
            <a:pPr marL="0" indent="0" algn="just">
              <a:buNone/>
            </a:pPr>
            <a:r>
              <a:rPr lang="es-MX" sz="2000" b="1" dirty="0"/>
              <a:t>Participantes: </a:t>
            </a:r>
            <a:r>
              <a:rPr lang="es-MX" sz="2000" dirty="0"/>
              <a:t>40 excombatientes pertenecientes a la Federación Efraín Guzmán.</a:t>
            </a:r>
          </a:p>
          <a:p>
            <a:pPr marL="0" indent="0" algn="just">
              <a:buNone/>
            </a:pPr>
            <a:r>
              <a:rPr lang="es-MX" sz="2000" b="1" dirty="0"/>
              <a:t>Finalización: </a:t>
            </a:r>
            <a:r>
              <a:rPr lang="es-MX" sz="2000" dirty="0"/>
              <a:t>noviembre 25.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7F2F539-F102-4ADD-13FD-56B6A3394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900" y="1942004"/>
            <a:ext cx="6553120" cy="3690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9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2651A596-2F48-1D6C-1657-59E88186C4BD}"/>
              </a:ext>
            </a:extLst>
          </p:cNvPr>
          <p:cNvGrpSpPr/>
          <p:nvPr/>
        </p:nvGrpSpPr>
        <p:grpSpPr>
          <a:xfrm>
            <a:off x="-17805" y="0"/>
            <a:ext cx="12209805" cy="6214188"/>
            <a:chOff x="-17805" y="0"/>
            <a:chExt cx="12209805" cy="6214188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41315DE-E233-003D-93AF-0B6D1578BEC2}"/>
                </a:ext>
              </a:extLst>
            </p:cNvPr>
            <p:cNvSpPr/>
            <p:nvPr/>
          </p:nvSpPr>
          <p:spPr>
            <a:xfrm>
              <a:off x="-17805" y="0"/>
              <a:ext cx="12209805" cy="6214188"/>
            </a:xfrm>
            <a:prstGeom prst="rect">
              <a:avLst/>
            </a:prstGeom>
            <a:solidFill>
              <a:srgbClr val="C92933"/>
            </a:solidFill>
            <a:ln>
              <a:solidFill>
                <a:srgbClr val="1D38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52B01889-1CBE-639F-7A36-FA5871D4D0B2}"/>
                </a:ext>
              </a:extLst>
            </p:cNvPr>
            <p:cNvSpPr/>
            <p:nvPr/>
          </p:nvSpPr>
          <p:spPr>
            <a:xfrm>
              <a:off x="106016" y="175120"/>
              <a:ext cx="11979967" cy="5907628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rgbClr val="C92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1D3850"/>
                </a:solidFill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F485D56-25CE-4D61-2A00-F5993FF11D60}"/>
                </a:ext>
              </a:extLst>
            </p:cNvPr>
            <p:cNvSpPr txBox="1"/>
            <p:nvPr/>
          </p:nvSpPr>
          <p:spPr>
            <a:xfrm>
              <a:off x="928469" y="207139"/>
              <a:ext cx="10297550" cy="461665"/>
            </a:xfrm>
            <a:prstGeom prst="rect">
              <a:avLst/>
            </a:prstGeom>
            <a:solidFill>
              <a:srgbClr val="C929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GESTIÓN JURÍDICA</a:t>
              </a:r>
            </a:p>
          </p:txBody>
        </p:sp>
      </p:grpSp>
      <p:sp>
        <p:nvSpPr>
          <p:cNvPr id="3" name="Google Shape;1131;p27">
            <a:extLst>
              <a:ext uri="{FF2B5EF4-FFF2-40B4-BE49-F238E27FC236}">
                <a16:creationId xmlns:a16="http://schemas.microsoft.com/office/drawing/2014/main" id="{0754501E-B5BA-797F-00FA-189D48DF49F8}"/>
              </a:ext>
            </a:extLst>
          </p:cNvPr>
          <p:cNvSpPr txBox="1">
            <a:spLocks/>
          </p:cNvSpPr>
          <p:nvPr/>
        </p:nvSpPr>
        <p:spPr>
          <a:xfrm>
            <a:off x="471275" y="1131951"/>
            <a:ext cx="11398500" cy="13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181818"/>
              </a:buClr>
              <a:buSzPts val="1600"/>
              <a:buFont typeface="Arial" panose="020B0604020202020204" pitchFamily="34" charset="0"/>
              <a:buNone/>
            </a:pPr>
            <a:br>
              <a:rPr lang="es-CO" sz="1600" dirty="0">
                <a:solidFill>
                  <a:srgbClr val="181818"/>
                </a:solidFill>
              </a:rPr>
            </a:br>
            <a:endParaRPr lang="es-CO" sz="1600" dirty="0">
              <a:solidFill>
                <a:srgbClr val="181818"/>
              </a:solidFill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BCDFE4E2-D705-6337-53E3-610BB0B0F3D0}"/>
              </a:ext>
            </a:extLst>
          </p:cNvPr>
          <p:cNvSpPr/>
          <p:nvPr/>
        </p:nvSpPr>
        <p:spPr>
          <a:xfrm>
            <a:off x="6537278" y="1282754"/>
            <a:ext cx="5531889" cy="403082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C92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 dirty="0">
              <a:solidFill>
                <a:schemeClr val="tx1"/>
              </a:solidFill>
            </a:endParaRPr>
          </a:p>
        </p:txBody>
      </p:sp>
      <p:graphicFrame>
        <p:nvGraphicFramePr>
          <p:cNvPr id="11" name="Google Shape;198;p3">
            <a:extLst>
              <a:ext uri="{FF2B5EF4-FFF2-40B4-BE49-F238E27FC236}">
                <a16:creationId xmlns:a16="http://schemas.microsoft.com/office/drawing/2014/main" id="{93C0125B-9C6B-38BC-0B6B-817F58070D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0041257"/>
              </p:ext>
            </p:extLst>
          </p:nvPr>
        </p:nvGraphicFramePr>
        <p:xfrm>
          <a:off x="471275" y="761705"/>
          <a:ext cx="5796450" cy="5204921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4538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330">
                  <a:extLst>
                    <a:ext uri="{9D8B030D-6E8A-4147-A177-3AD203B41FA5}">
                      <a16:colId xmlns:a16="http://schemas.microsoft.com/office/drawing/2014/main" val="4264326828"/>
                    </a:ext>
                  </a:extLst>
                </a:gridCol>
                <a:gridCol w="7680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92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u="none" strike="noStrike" cap="none" dirty="0">
                          <a:solidFill>
                            <a:schemeClr val="bg1"/>
                          </a:solidFill>
                          <a:sym typeface="Calibri"/>
                        </a:rPr>
                        <a:t>Indicador</a:t>
                      </a:r>
                      <a:endParaRPr sz="1800" b="1" i="0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solidFill>
                      <a:srgbClr val="C92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S" sz="1800" b="1" i="0" u="none" strike="noStrike" cap="none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Oct</a:t>
                      </a:r>
                      <a:endParaRPr sz="1800" b="1" i="0" u="none" strike="noStrike" cap="none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solidFill>
                      <a:srgbClr val="C92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bg1"/>
                          </a:solidFill>
                          <a:latin typeface="+mj-lt"/>
                          <a:cs typeface="Calibri"/>
                          <a:sym typeface="Arial"/>
                        </a:rPr>
                        <a:t>Total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bg1"/>
                          </a:solidFill>
                          <a:latin typeface="+mj-lt"/>
                          <a:cs typeface="Calibri"/>
                          <a:sym typeface="Arial"/>
                        </a:rPr>
                        <a:t>2022</a:t>
                      </a:r>
                      <a:endParaRPr lang="es-CO" sz="1800" b="1" i="0" u="none" strike="noStrike" cap="none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solidFill>
                      <a:srgbClr val="C92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946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60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Resoluciones Rectorales.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432</a:t>
                      </a:r>
                      <a:endParaRPr sz="1600" b="1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432</a:t>
                      </a:r>
                      <a:endParaRPr sz="1600" b="0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MX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Acuerdos Directivos.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 sz="1600" b="1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 sz="1600" b="0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46389107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Acuerdos Consejo Académico.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sz="1600" b="1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sz="1600" b="0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30756492"/>
                  </a:ext>
                </a:extLst>
              </a:tr>
              <a:tr h="25179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Sesiones del Consejo Académico.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  <a:endParaRPr sz="1600" b="1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  <a:endParaRPr sz="1600" b="0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16346479"/>
                  </a:ext>
                </a:extLst>
              </a:tr>
              <a:tr h="34298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Sesiones del Consejo Directivo.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 sz="1600" b="1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 sz="1600" b="0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7906066"/>
                  </a:ext>
                </a:extLst>
              </a:tr>
              <a:tr h="26504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Circulares radicadas.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 sz="1600" b="1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  <a:endParaRPr sz="1600" b="0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0053992"/>
                  </a:ext>
                </a:extLst>
              </a:tr>
              <a:tr h="30750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Acciones de tutela.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3*</a:t>
                      </a:r>
                      <a:endParaRPr sz="1600" b="1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600" b="0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84141251"/>
                  </a:ext>
                </a:extLst>
              </a:tr>
              <a:tr h="43732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Procesos judiciales en contra de la entidad.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1600" b="1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 sz="1600" b="0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5630811"/>
                  </a:ext>
                </a:extLst>
              </a:tr>
              <a:tr h="37106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Desarrolló una herramienta que lleva trazabilidad de quienes participan en la elaboración de los cursos - cesión de los derechos de autor.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600" b="1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600" b="0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0681895"/>
                  </a:ext>
                </a:extLst>
              </a:tr>
              <a:tr h="37106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Personas naturales activadas en   Sistema de Información y Gestión del Empleo Público- SIGEP II.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213</a:t>
                      </a:r>
                      <a:endParaRPr sz="1600" b="1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213</a:t>
                      </a:r>
                      <a:endParaRPr sz="1600" b="0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3981975"/>
                  </a:ext>
                </a:extLst>
              </a:tr>
              <a:tr h="37106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PQRSFD recibidas y atendidas.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2.948</a:t>
                      </a:r>
                      <a:endParaRPr sz="1600" b="1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2.948</a:t>
                      </a:r>
                      <a:endParaRPr sz="1600" b="0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13839247"/>
                  </a:ext>
                </a:extLst>
              </a:tr>
            </a:tbl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916769D3-704A-6449-C7F1-B8814146B81A}"/>
              </a:ext>
            </a:extLst>
          </p:cNvPr>
          <p:cNvSpPr txBox="1"/>
          <p:nvPr/>
        </p:nvSpPr>
        <p:spPr>
          <a:xfrm>
            <a:off x="7410905" y="5556772"/>
            <a:ext cx="44055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dirty="0"/>
              <a:t>* 2 a favor de la entidad, 1 pendiente de fallo.</a:t>
            </a:r>
          </a:p>
        </p:txBody>
      </p:sp>
      <p:pic>
        <p:nvPicPr>
          <p:cNvPr id="6146" name="Picture 2" descr="Puede ser una imagen de una o varias personas, personas de pie y al aire libre">
            <a:extLst>
              <a:ext uri="{FF2B5EF4-FFF2-40B4-BE49-F238E27FC236}">
                <a16:creationId xmlns:a16="http://schemas.microsoft.com/office/drawing/2014/main" id="{D8EB0EE6-5CC8-1D0F-B986-22F86A0F2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983" y="1874218"/>
            <a:ext cx="5361481" cy="3015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59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2651A596-2F48-1D6C-1657-59E88186C4BD}"/>
              </a:ext>
            </a:extLst>
          </p:cNvPr>
          <p:cNvGrpSpPr/>
          <p:nvPr/>
        </p:nvGrpSpPr>
        <p:grpSpPr>
          <a:xfrm>
            <a:off x="-17805" y="0"/>
            <a:ext cx="12209805" cy="6214188"/>
            <a:chOff x="-17805" y="0"/>
            <a:chExt cx="12209805" cy="6214188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41315DE-E233-003D-93AF-0B6D1578BEC2}"/>
                </a:ext>
              </a:extLst>
            </p:cNvPr>
            <p:cNvSpPr/>
            <p:nvPr/>
          </p:nvSpPr>
          <p:spPr>
            <a:xfrm>
              <a:off x="-17805" y="0"/>
              <a:ext cx="12209805" cy="6214188"/>
            </a:xfrm>
            <a:prstGeom prst="rect">
              <a:avLst/>
            </a:prstGeom>
            <a:solidFill>
              <a:srgbClr val="1D3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52B01889-1CBE-639F-7A36-FA5871D4D0B2}"/>
                </a:ext>
              </a:extLst>
            </p:cNvPr>
            <p:cNvSpPr/>
            <p:nvPr/>
          </p:nvSpPr>
          <p:spPr>
            <a:xfrm>
              <a:off x="106016" y="175120"/>
              <a:ext cx="11979967" cy="5907628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rgbClr val="1D38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000" dirty="0">
                <a:solidFill>
                  <a:srgbClr val="1D3850"/>
                </a:solidFill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F485D56-25CE-4D61-2A00-F5993FF11D60}"/>
                </a:ext>
              </a:extLst>
            </p:cNvPr>
            <p:cNvSpPr txBox="1"/>
            <p:nvPr/>
          </p:nvSpPr>
          <p:spPr>
            <a:xfrm>
              <a:off x="928469" y="207139"/>
              <a:ext cx="10297550" cy="461665"/>
            </a:xfrm>
            <a:prstGeom prst="rect">
              <a:avLst/>
            </a:prstGeom>
            <a:solidFill>
              <a:srgbClr val="1D38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GESTIÓN AMBIENTAL</a:t>
              </a:r>
            </a:p>
          </p:txBody>
        </p:sp>
      </p:grpSp>
      <p:sp>
        <p:nvSpPr>
          <p:cNvPr id="10" name="Google Shape;1238;p40">
            <a:extLst>
              <a:ext uri="{FF2B5EF4-FFF2-40B4-BE49-F238E27FC236}">
                <a16:creationId xmlns:a16="http://schemas.microsoft.com/office/drawing/2014/main" id="{EE356E7A-252D-B6C3-4FA0-AC55C7E28B74}"/>
              </a:ext>
            </a:extLst>
          </p:cNvPr>
          <p:cNvSpPr txBox="1"/>
          <p:nvPr/>
        </p:nvSpPr>
        <p:spPr>
          <a:xfrm>
            <a:off x="822452" y="668804"/>
            <a:ext cx="1091897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MX" sz="3200" b="1" dirty="0">
                <a:latin typeface="Calibri" panose="020F0502020204030204" pitchFamily="34" charset="0"/>
                <a:ea typeface="Open Sans SemiBold"/>
                <a:cs typeface="Calibri" panose="020F0502020204030204" pitchFamily="34" charset="0"/>
                <a:sym typeface="Open Sans SemiBold"/>
              </a:rPr>
              <a:t>Evento de sensibilización Sistema de Gestión Ambiental y Puntos Ecológicos</a:t>
            </a:r>
            <a:endParaRPr lang="es-MX" sz="3200" dirty="0">
              <a:latin typeface="Calibri" panose="020F0502020204030204" pitchFamily="34" charset="0"/>
              <a:ea typeface="Open Sans SemiBold"/>
              <a:cs typeface="Calibri" panose="020F0502020204030204" pitchFamily="34" charset="0"/>
              <a:sym typeface="Open Sans SemiBold"/>
            </a:endParaRPr>
          </a:p>
        </p:txBody>
      </p:sp>
      <p:pic>
        <p:nvPicPr>
          <p:cNvPr id="9" name="object 21">
            <a:extLst>
              <a:ext uri="{FF2B5EF4-FFF2-40B4-BE49-F238E27FC236}">
                <a16:creationId xmlns:a16="http://schemas.microsoft.com/office/drawing/2014/main" id="{3F7FC2F0-56B6-1A59-DDA3-8A4C8FA7ECC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04234" y="2119879"/>
            <a:ext cx="3269472" cy="2478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ject 23">
            <a:extLst>
              <a:ext uri="{FF2B5EF4-FFF2-40B4-BE49-F238E27FC236}">
                <a16:creationId xmlns:a16="http://schemas.microsoft.com/office/drawing/2014/main" id="{70053B26-B463-3F68-05B3-A67778737FE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57771" y="2119879"/>
            <a:ext cx="3082438" cy="2478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object 11">
            <a:extLst>
              <a:ext uri="{FF2B5EF4-FFF2-40B4-BE49-F238E27FC236}">
                <a16:creationId xmlns:a16="http://schemas.microsoft.com/office/drawing/2014/main" id="{007A69F7-0E01-A163-ECF6-B007E3ECAF6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4644" y="2248905"/>
            <a:ext cx="1333101" cy="2220571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767B19AD-7F00-A557-769E-160B03347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700" y="2618419"/>
            <a:ext cx="3521315" cy="162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9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2651A596-2F48-1D6C-1657-59E88186C4BD}"/>
              </a:ext>
            </a:extLst>
          </p:cNvPr>
          <p:cNvGrpSpPr/>
          <p:nvPr/>
        </p:nvGrpSpPr>
        <p:grpSpPr>
          <a:xfrm>
            <a:off x="-17805" y="0"/>
            <a:ext cx="12209805" cy="6214188"/>
            <a:chOff x="-17805" y="0"/>
            <a:chExt cx="12209805" cy="6214188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41315DE-E233-003D-93AF-0B6D1578BEC2}"/>
                </a:ext>
              </a:extLst>
            </p:cNvPr>
            <p:cNvSpPr/>
            <p:nvPr/>
          </p:nvSpPr>
          <p:spPr>
            <a:xfrm>
              <a:off x="-17805" y="0"/>
              <a:ext cx="12209805" cy="6214188"/>
            </a:xfrm>
            <a:prstGeom prst="rect">
              <a:avLst/>
            </a:prstGeom>
            <a:solidFill>
              <a:srgbClr val="1D3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52B01889-1CBE-639F-7A36-FA5871D4D0B2}"/>
                </a:ext>
              </a:extLst>
            </p:cNvPr>
            <p:cNvSpPr/>
            <p:nvPr/>
          </p:nvSpPr>
          <p:spPr>
            <a:xfrm>
              <a:off x="106016" y="175120"/>
              <a:ext cx="11979967" cy="5907628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rgbClr val="1D38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000" dirty="0">
                <a:solidFill>
                  <a:srgbClr val="1D3850"/>
                </a:solidFill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F485D56-25CE-4D61-2A00-F5993FF11D60}"/>
                </a:ext>
              </a:extLst>
            </p:cNvPr>
            <p:cNvSpPr txBox="1"/>
            <p:nvPr/>
          </p:nvSpPr>
          <p:spPr>
            <a:xfrm>
              <a:off x="928469" y="207139"/>
              <a:ext cx="10297550" cy="461665"/>
            </a:xfrm>
            <a:prstGeom prst="rect">
              <a:avLst/>
            </a:prstGeom>
            <a:solidFill>
              <a:srgbClr val="1D38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GESTIÓN AMBIENTAL</a:t>
              </a:r>
            </a:p>
          </p:txBody>
        </p:sp>
      </p:grpSp>
      <p:sp>
        <p:nvSpPr>
          <p:cNvPr id="10" name="Google Shape;1238;p40">
            <a:extLst>
              <a:ext uri="{FF2B5EF4-FFF2-40B4-BE49-F238E27FC236}">
                <a16:creationId xmlns:a16="http://schemas.microsoft.com/office/drawing/2014/main" id="{EE356E7A-252D-B6C3-4FA0-AC55C7E28B74}"/>
              </a:ext>
            </a:extLst>
          </p:cNvPr>
          <p:cNvSpPr txBox="1"/>
          <p:nvPr/>
        </p:nvSpPr>
        <p:spPr>
          <a:xfrm>
            <a:off x="822452" y="668804"/>
            <a:ext cx="1091897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MX" sz="2800" b="1" dirty="0">
                <a:latin typeface="Calibri" panose="020F0502020204030204" pitchFamily="34" charset="0"/>
                <a:ea typeface="Open Sans SemiBold"/>
                <a:cs typeface="Calibri" panose="020F0502020204030204" pitchFamily="34" charset="0"/>
                <a:sym typeface="Open Sans SemiBold"/>
              </a:rPr>
              <a:t>Puntos Ecológicos IU Digital: </a:t>
            </a:r>
            <a:r>
              <a:rPr lang="es-MX" sz="2800" b="1" dirty="0">
                <a:solidFill>
                  <a:srgbClr val="FF0000"/>
                </a:solidFill>
                <a:latin typeface="Calibri" panose="020F0502020204030204" pitchFamily="34" charset="0"/>
                <a:ea typeface="Open Sans SemiBold"/>
                <a:cs typeface="Calibri" panose="020F0502020204030204" pitchFamily="34" charset="0"/>
                <a:sym typeface="Open Sans SemiBold"/>
              </a:rPr>
              <a:t>62</a:t>
            </a:r>
            <a:endParaRPr lang="es-MX" sz="2800" dirty="0">
              <a:solidFill>
                <a:srgbClr val="FF0000"/>
              </a:solidFill>
              <a:latin typeface="Calibri" panose="020F0502020204030204" pitchFamily="34" charset="0"/>
              <a:ea typeface="Open Sans SemiBold"/>
              <a:cs typeface="Calibri" panose="020F0502020204030204" pitchFamily="34" charset="0"/>
              <a:sym typeface="Open Sans SemiBold"/>
            </a:endParaRP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6DEFBC45-FC89-B874-2B89-7DC9EE138A79}"/>
              </a:ext>
            </a:extLst>
          </p:cNvPr>
          <p:cNvGrpSpPr/>
          <p:nvPr/>
        </p:nvGrpSpPr>
        <p:grpSpPr>
          <a:xfrm>
            <a:off x="686836" y="1069666"/>
            <a:ext cx="11301955" cy="4840803"/>
            <a:chOff x="686836" y="1069666"/>
            <a:chExt cx="11301955" cy="4840803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92093E3C-44CF-5DD5-727F-E978BA2061EA}"/>
                </a:ext>
              </a:extLst>
            </p:cNvPr>
            <p:cNvGrpSpPr/>
            <p:nvPr/>
          </p:nvGrpSpPr>
          <p:grpSpPr>
            <a:xfrm>
              <a:off x="686836" y="1069666"/>
              <a:ext cx="9437825" cy="4840803"/>
              <a:chOff x="1561478" y="1109422"/>
              <a:chExt cx="9437825" cy="4840803"/>
            </a:xfrm>
          </p:grpSpPr>
          <p:pic>
            <p:nvPicPr>
              <p:cNvPr id="37" name="Imagen 36">
                <a:extLst>
                  <a:ext uri="{FF2B5EF4-FFF2-40B4-BE49-F238E27FC236}">
                    <a16:creationId xmlns:a16="http://schemas.microsoft.com/office/drawing/2014/main" id="{026301A3-343C-5005-3FD7-3BB492CDCD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61478" y="1109422"/>
                <a:ext cx="9437825" cy="4840803"/>
              </a:xfrm>
              <a:prstGeom prst="rect">
                <a:avLst/>
              </a:prstGeom>
            </p:spPr>
          </p:pic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E349558D-7744-6BF3-4CE2-C7BE2FFBAA71}"/>
                  </a:ext>
                </a:extLst>
              </p:cNvPr>
              <p:cNvSpPr/>
              <p:nvPr/>
            </p:nvSpPr>
            <p:spPr>
              <a:xfrm>
                <a:off x="6228521" y="1220974"/>
                <a:ext cx="357809" cy="3187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200" b="1" dirty="0"/>
                  <a:t>15</a:t>
                </a:r>
              </a:p>
            </p:txBody>
          </p:sp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49D0557C-18F9-398E-E813-01381B476573}"/>
                  </a:ext>
                </a:extLst>
              </p:cNvPr>
              <p:cNvSpPr/>
              <p:nvPr/>
            </p:nvSpPr>
            <p:spPr>
              <a:xfrm>
                <a:off x="10369822" y="1220974"/>
                <a:ext cx="357809" cy="3187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200" b="1" dirty="0"/>
                  <a:t>32</a:t>
                </a:r>
              </a:p>
            </p:txBody>
          </p:sp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C001E348-C29E-7977-F204-1537E64E00C5}"/>
                  </a:ext>
                </a:extLst>
              </p:cNvPr>
              <p:cNvSpPr/>
              <p:nvPr/>
            </p:nvSpPr>
            <p:spPr>
              <a:xfrm>
                <a:off x="3491948" y="3811774"/>
                <a:ext cx="357809" cy="3187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200" b="1" dirty="0"/>
                  <a:t>3</a:t>
                </a:r>
              </a:p>
            </p:txBody>
          </p:sp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B23CA38B-E1D7-A963-A9BF-C4DB16EA28B7}"/>
                  </a:ext>
                </a:extLst>
              </p:cNvPr>
              <p:cNvSpPr/>
              <p:nvPr/>
            </p:nvSpPr>
            <p:spPr>
              <a:xfrm>
                <a:off x="10316813" y="5163496"/>
                <a:ext cx="357809" cy="3187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200" b="1" dirty="0"/>
                  <a:t>2</a:t>
                </a:r>
              </a:p>
            </p:txBody>
          </p:sp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64CC5603-8142-1A23-8C72-36C05785E45A}"/>
                  </a:ext>
                </a:extLst>
              </p:cNvPr>
              <p:cNvSpPr/>
              <p:nvPr/>
            </p:nvSpPr>
            <p:spPr>
              <a:xfrm>
                <a:off x="10577513" y="3581459"/>
                <a:ext cx="357809" cy="3187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sz="1200" b="1" dirty="0"/>
                  <a:t>1</a:t>
                </a:r>
              </a:p>
            </p:txBody>
          </p:sp>
        </p:grp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450994AE-B58A-E80B-7A2F-FC6F175C6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24660" y="2892301"/>
              <a:ext cx="1828801" cy="2368893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3CE54500-E042-8388-A315-5064A50A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4876" y="1824132"/>
              <a:ext cx="1903915" cy="988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722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2651A596-2F48-1D6C-1657-59E88186C4BD}"/>
              </a:ext>
            </a:extLst>
          </p:cNvPr>
          <p:cNvGrpSpPr/>
          <p:nvPr/>
        </p:nvGrpSpPr>
        <p:grpSpPr>
          <a:xfrm>
            <a:off x="-17805" y="0"/>
            <a:ext cx="12209805" cy="6214188"/>
            <a:chOff x="-17805" y="0"/>
            <a:chExt cx="12209805" cy="6214188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41315DE-E233-003D-93AF-0B6D1578BEC2}"/>
                </a:ext>
              </a:extLst>
            </p:cNvPr>
            <p:cNvSpPr/>
            <p:nvPr/>
          </p:nvSpPr>
          <p:spPr>
            <a:xfrm>
              <a:off x="-17805" y="0"/>
              <a:ext cx="12209805" cy="6214188"/>
            </a:xfrm>
            <a:prstGeom prst="rect">
              <a:avLst/>
            </a:prstGeom>
            <a:solidFill>
              <a:srgbClr val="C92933"/>
            </a:solidFill>
            <a:ln>
              <a:solidFill>
                <a:srgbClr val="C92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52B01889-1CBE-639F-7A36-FA5871D4D0B2}"/>
                </a:ext>
              </a:extLst>
            </p:cNvPr>
            <p:cNvSpPr/>
            <p:nvPr/>
          </p:nvSpPr>
          <p:spPr>
            <a:xfrm>
              <a:off x="106016" y="175120"/>
              <a:ext cx="11979967" cy="5907628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rgbClr val="C92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1D3850"/>
                </a:solidFill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F485D56-25CE-4D61-2A00-F5993FF11D60}"/>
                </a:ext>
              </a:extLst>
            </p:cNvPr>
            <p:cNvSpPr txBox="1"/>
            <p:nvPr/>
          </p:nvSpPr>
          <p:spPr>
            <a:xfrm>
              <a:off x="928469" y="207139"/>
              <a:ext cx="10297550" cy="461665"/>
            </a:xfrm>
            <a:prstGeom prst="rect">
              <a:avLst/>
            </a:prstGeom>
            <a:solidFill>
              <a:srgbClr val="C929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GESTIÓN TECNOLÓGICA</a:t>
              </a:r>
            </a:p>
          </p:txBody>
        </p:sp>
      </p:grpSp>
      <p:sp>
        <p:nvSpPr>
          <p:cNvPr id="3" name="Google Shape;1131;p27">
            <a:extLst>
              <a:ext uri="{FF2B5EF4-FFF2-40B4-BE49-F238E27FC236}">
                <a16:creationId xmlns:a16="http://schemas.microsoft.com/office/drawing/2014/main" id="{B440E5D0-73A2-DB32-C830-88AB6DFBBAE1}"/>
              </a:ext>
            </a:extLst>
          </p:cNvPr>
          <p:cNvSpPr txBox="1">
            <a:spLocks/>
          </p:cNvSpPr>
          <p:nvPr/>
        </p:nvSpPr>
        <p:spPr>
          <a:xfrm>
            <a:off x="471275" y="1131951"/>
            <a:ext cx="11398500" cy="13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181818"/>
              </a:buClr>
              <a:buSzPts val="1600"/>
              <a:buFont typeface="Arial" panose="020B0604020202020204" pitchFamily="34" charset="0"/>
              <a:buNone/>
            </a:pPr>
            <a:br>
              <a:rPr lang="es-CO" sz="1600" dirty="0">
                <a:solidFill>
                  <a:srgbClr val="181818"/>
                </a:solidFill>
              </a:rPr>
            </a:br>
            <a:endParaRPr lang="es-CO" sz="1600" dirty="0">
              <a:solidFill>
                <a:srgbClr val="181818"/>
              </a:solidFill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9780BE5B-9D04-DB62-AD8A-AF72B04B4B67}"/>
              </a:ext>
            </a:extLst>
          </p:cNvPr>
          <p:cNvSpPr/>
          <p:nvPr/>
        </p:nvSpPr>
        <p:spPr>
          <a:xfrm>
            <a:off x="6537278" y="1282754"/>
            <a:ext cx="5531889" cy="403082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C92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 dirty="0">
              <a:solidFill>
                <a:schemeClr val="tx1"/>
              </a:solidFill>
            </a:endParaRPr>
          </a:p>
        </p:txBody>
      </p:sp>
      <p:graphicFrame>
        <p:nvGraphicFramePr>
          <p:cNvPr id="9" name="Google Shape;198;p3">
            <a:extLst>
              <a:ext uri="{FF2B5EF4-FFF2-40B4-BE49-F238E27FC236}">
                <a16:creationId xmlns:a16="http://schemas.microsoft.com/office/drawing/2014/main" id="{89EF6796-B8C9-73B3-993E-8F7EFC8D06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0127141"/>
              </p:ext>
            </p:extLst>
          </p:nvPr>
        </p:nvGraphicFramePr>
        <p:xfrm>
          <a:off x="271883" y="1491059"/>
          <a:ext cx="6116230" cy="3614213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3896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9113">
                  <a:extLst>
                    <a:ext uri="{9D8B030D-6E8A-4147-A177-3AD203B41FA5}">
                      <a16:colId xmlns:a16="http://schemas.microsoft.com/office/drawing/2014/main" val="4179208930"/>
                    </a:ext>
                  </a:extLst>
                </a:gridCol>
                <a:gridCol w="684817">
                  <a:extLst>
                    <a:ext uri="{9D8B030D-6E8A-4147-A177-3AD203B41FA5}">
                      <a16:colId xmlns:a16="http://schemas.microsoft.com/office/drawing/2014/main" val="4264326828"/>
                    </a:ext>
                  </a:extLst>
                </a:gridCol>
                <a:gridCol w="8461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92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u="none" strike="noStrike" cap="none" dirty="0">
                          <a:solidFill>
                            <a:schemeClr val="bg1"/>
                          </a:solidFill>
                          <a:sym typeface="Calibri"/>
                        </a:rPr>
                        <a:t>Indicador</a:t>
                      </a:r>
                      <a:endParaRPr sz="1800" b="1" i="0" u="none" strike="noStrike" cap="none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solidFill>
                      <a:srgbClr val="C92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S" sz="1800" b="1" i="0" u="none" strike="noStrike" cap="none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Sept</a:t>
                      </a:r>
                      <a:endParaRPr sz="1800" b="1" i="0" u="none" strike="noStrike" cap="none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solidFill>
                      <a:srgbClr val="C92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ES" sz="1800" b="1" i="0" u="none" strike="noStrike" cap="none" dirty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Calibri"/>
                          <a:sym typeface="Calibri"/>
                        </a:rPr>
                        <a:t>Oct</a:t>
                      </a:r>
                      <a:endParaRPr sz="1800" b="1" i="0" u="none" strike="noStrike" cap="none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solidFill>
                      <a:srgbClr val="C92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bg1"/>
                          </a:solidFill>
                          <a:latin typeface="+mj-lt"/>
                          <a:cs typeface="Calibri"/>
                          <a:sym typeface="Arial"/>
                        </a:rPr>
                        <a:t>Total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bg1"/>
                          </a:solidFill>
                          <a:latin typeface="+mj-lt"/>
                          <a:cs typeface="Calibri"/>
                          <a:sym typeface="Arial"/>
                        </a:rPr>
                        <a:t>2022</a:t>
                      </a:r>
                      <a:endParaRPr lang="es-CO" sz="1800" b="1" i="0" u="none" strike="noStrike" cap="none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solidFill>
                      <a:srgbClr val="C92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7007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MX" sz="160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Producción de unidades de formación correspondientes a: pregrado, posgrado, Extensión y Bienestar (Cursos).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</a:t>
                      </a:r>
                      <a:endParaRPr sz="1600" b="1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</a:t>
                      </a:r>
                      <a:endParaRPr sz="1600" b="1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243</a:t>
                      </a:r>
                      <a:endParaRPr sz="1600" b="0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839"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MX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Desarrollo del Sistema de Gestión de Cursos CORE.</a:t>
                      </a:r>
                      <a:endParaRPr sz="1600" b="0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80%</a:t>
                      </a:r>
                      <a:endParaRPr sz="1600" b="1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100%</a:t>
                      </a:r>
                      <a:endParaRPr sz="1600" b="1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100%</a:t>
                      </a:r>
                      <a:endParaRPr sz="1600" b="0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46389107"/>
                  </a:ext>
                </a:extLst>
              </a:tr>
              <a:tr h="56984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Adquisición e Implementación de Plataforma G+.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0%</a:t>
                      </a:r>
                      <a:endParaRPr sz="1600" b="1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40%</a:t>
                      </a:r>
                      <a:endParaRPr sz="1600" b="1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40%</a:t>
                      </a:r>
                      <a:endParaRPr sz="1600" b="0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30756492"/>
                  </a:ext>
                </a:extLst>
              </a:tr>
              <a:tr h="85348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MX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Calibri"/>
                        </a:rPr>
                        <a:t>Desarrollo del Sistema de Automatización de Alistamiento de Cursos.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0%</a:t>
                      </a:r>
                      <a:endParaRPr sz="1600" b="1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 b="1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3%</a:t>
                      </a:r>
                      <a:endParaRPr sz="1600" b="1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b="0" i="0" u="none" strike="noStrike" cap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3%</a:t>
                      </a:r>
                      <a:endParaRPr sz="1600" b="0" i="0" u="none" strike="noStrike" cap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16346479"/>
                  </a:ext>
                </a:extLst>
              </a:tr>
            </a:tbl>
          </a:graphicData>
        </a:graphic>
      </p:graphicFrame>
      <p:pic>
        <p:nvPicPr>
          <p:cNvPr id="1026" name="Picture 2" descr="Puede ser una imagen de 2 personas">
            <a:extLst>
              <a:ext uri="{FF2B5EF4-FFF2-40B4-BE49-F238E27FC236}">
                <a16:creationId xmlns:a16="http://schemas.microsoft.com/office/drawing/2014/main" id="{A299B7A5-AE3D-1B5E-DC9C-D970A67B9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372" y="1704692"/>
            <a:ext cx="5066235" cy="3400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1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2651A596-2F48-1D6C-1657-59E88186C4BD}"/>
              </a:ext>
            </a:extLst>
          </p:cNvPr>
          <p:cNvGrpSpPr/>
          <p:nvPr/>
        </p:nvGrpSpPr>
        <p:grpSpPr>
          <a:xfrm>
            <a:off x="-17805" y="0"/>
            <a:ext cx="12209805" cy="6214188"/>
            <a:chOff x="-17805" y="0"/>
            <a:chExt cx="12209805" cy="6214188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41315DE-E233-003D-93AF-0B6D1578BEC2}"/>
                </a:ext>
              </a:extLst>
            </p:cNvPr>
            <p:cNvSpPr/>
            <p:nvPr/>
          </p:nvSpPr>
          <p:spPr>
            <a:xfrm>
              <a:off x="-17805" y="0"/>
              <a:ext cx="12209805" cy="6214188"/>
            </a:xfrm>
            <a:prstGeom prst="rect">
              <a:avLst/>
            </a:prstGeom>
            <a:solidFill>
              <a:srgbClr val="1D3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52B01889-1CBE-639F-7A36-FA5871D4D0B2}"/>
                </a:ext>
              </a:extLst>
            </p:cNvPr>
            <p:cNvSpPr/>
            <p:nvPr/>
          </p:nvSpPr>
          <p:spPr>
            <a:xfrm>
              <a:off x="106016" y="175120"/>
              <a:ext cx="11979967" cy="5907628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rgbClr val="1D38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1D3850"/>
                </a:solidFill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F485D56-25CE-4D61-2A00-F5993FF11D60}"/>
                </a:ext>
              </a:extLst>
            </p:cNvPr>
            <p:cNvSpPr txBox="1"/>
            <p:nvPr/>
          </p:nvSpPr>
          <p:spPr>
            <a:xfrm>
              <a:off x="928469" y="207139"/>
              <a:ext cx="10297550" cy="461665"/>
            </a:xfrm>
            <a:prstGeom prst="rect">
              <a:avLst/>
            </a:prstGeom>
            <a:solidFill>
              <a:srgbClr val="1D38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GESTIÓN INSTITUCIONAL</a:t>
              </a:r>
            </a:p>
          </p:txBody>
        </p:sp>
      </p:grpSp>
      <p:sp>
        <p:nvSpPr>
          <p:cNvPr id="3" name="Google Shape;1131;p27">
            <a:extLst>
              <a:ext uri="{FF2B5EF4-FFF2-40B4-BE49-F238E27FC236}">
                <a16:creationId xmlns:a16="http://schemas.microsoft.com/office/drawing/2014/main" id="{B440E5D0-73A2-DB32-C830-88AB6DFBBAE1}"/>
              </a:ext>
            </a:extLst>
          </p:cNvPr>
          <p:cNvSpPr txBox="1">
            <a:spLocks/>
          </p:cNvSpPr>
          <p:nvPr/>
        </p:nvSpPr>
        <p:spPr>
          <a:xfrm>
            <a:off x="471275" y="1131951"/>
            <a:ext cx="11398500" cy="13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181818"/>
              </a:buClr>
              <a:buSzPts val="1600"/>
              <a:buFont typeface="Arial" panose="020B0604020202020204" pitchFamily="34" charset="0"/>
              <a:buNone/>
            </a:pPr>
            <a:br>
              <a:rPr lang="es-CO" sz="1600" dirty="0">
                <a:solidFill>
                  <a:srgbClr val="181818"/>
                </a:solidFill>
              </a:rPr>
            </a:br>
            <a:endParaRPr lang="es-CO" sz="1600" dirty="0">
              <a:solidFill>
                <a:srgbClr val="181818"/>
              </a:solidFill>
            </a:endParaRPr>
          </a:p>
        </p:txBody>
      </p:sp>
      <p:sp>
        <p:nvSpPr>
          <p:cNvPr id="7" name="Google Shape;1238;p40">
            <a:extLst>
              <a:ext uri="{FF2B5EF4-FFF2-40B4-BE49-F238E27FC236}">
                <a16:creationId xmlns:a16="http://schemas.microsoft.com/office/drawing/2014/main" id="{862325BC-ED37-E208-6E71-487B1ADE0B89}"/>
              </a:ext>
            </a:extLst>
          </p:cNvPr>
          <p:cNvSpPr txBox="1"/>
          <p:nvPr/>
        </p:nvSpPr>
        <p:spPr>
          <a:xfrm>
            <a:off x="822452" y="668804"/>
            <a:ext cx="93684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MX" sz="3200" b="1" dirty="0">
                <a:latin typeface="Calibri" panose="020F0502020204030204" pitchFamily="34" charset="0"/>
                <a:ea typeface="Open Sans SemiBold"/>
                <a:cs typeface="Calibri" panose="020F0502020204030204" pitchFamily="34" charset="0"/>
                <a:sym typeface="Open Sans SemiBold"/>
              </a:rPr>
              <a:t>Alianzas Estratégicas</a:t>
            </a:r>
            <a:endParaRPr lang="es-MX" sz="3200" dirty="0">
              <a:latin typeface="Calibri" panose="020F0502020204030204" pitchFamily="34" charset="0"/>
              <a:ea typeface="Open Sans SemiBold"/>
              <a:cs typeface="Calibri" panose="020F0502020204030204" pitchFamily="34" charset="0"/>
              <a:sym typeface="Open Sans SemiBold"/>
            </a:endParaRPr>
          </a:p>
        </p:txBody>
      </p:sp>
      <p:sp>
        <p:nvSpPr>
          <p:cNvPr id="8" name="Subtítulo 8">
            <a:extLst>
              <a:ext uri="{FF2B5EF4-FFF2-40B4-BE49-F238E27FC236}">
                <a16:creationId xmlns:a16="http://schemas.microsoft.com/office/drawing/2014/main" id="{531A84C2-0EBA-8538-8588-90AEDCA52316}"/>
              </a:ext>
            </a:extLst>
          </p:cNvPr>
          <p:cNvSpPr txBox="1">
            <a:spLocks/>
          </p:cNvSpPr>
          <p:nvPr/>
        </p:nvSpPr>
        <p:spPr>
          <a:xfrm>
            <a:off x="483683" y="2244978"/>
            <a:ext cx="2625560" cy="236804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2000" dirty="0"/>
              <a:t>Instalación de espacio académico de formación para 100 policías en Ley 1098 - Código de Infancia y Adolescencia en las instalaciones del Nodo </a:t>
            </a:r>
            <a:r>
              <a:rPr lang="es-MX" sz="2000" b="1" dirty="0"/>
              <a:t>Subregional Valle de Aburrá.</a:t>
            </a:r>
            <a:endParaRPr lang="es-MX" sz="2000" dirty="0"/>
          </a:p>
        </p:txBody>
      </p:sp>
      <p:pic>
        <p:nvPicPr>
          <p:cNvPr id="11" name="Imagen 10" descr="Un grupo de personas sentadas en un auditorio&#10;&#10;Descripción generada automáticamente">
            <a:extLst>
              <a:ext uri="{FF2B5EF4-FFF2-40B4-BE49-F238E27FC236}">
                <a16:creationId xmlns:a16="http://schemas.microsoft.com/office/drawing/2014/main" id="{F6D4F472-4B80-5379-0D10-22B43CD81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27" y="1989313"/>
            <a:ext cx="4260966" cy="2821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 descr="Un grupo de personas en uniforme&#10;&#10;Descripción generada automáticamente">
            <a:extLst>
              <a:ext uri="{FF2B5EF4-FFF2-40B4-BE49-F238E27FC236}">
                <a16:creationId xmlns:a16="http://schemas.microsoft.com/office/drawing/2014/main" id="{D9F57DA8-1543-E51D-B215-7E9F54FCB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777" y="1989313"/>
            <a:ext cx="4260965" cy="2821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995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2651A596-2F48-1D6C-1657-59E88186C4BD}"/>
              </a:ext>
            </a:extLst>
          </p:cNvPr>
          <p:cNvGrpSpPr/>
          <p:nvPr/>
        </p:nvGrpSpPr>
        <p:grpSpPr>
          <a:xfrm>
            <a:off x="-17805" y="0"/>
            <a:ext cx="12209805" cy="6214188"/>
            <a:chOff x="-17805" y="0"/>
            <a:chExt cx="12209805" cy="6214188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41315DE-E233-003D-93AF-0B6D1578BEC2}"/>
                </a:ext>
              </a:extLst>
            </p:cNvPr>
            <p:cNvSpPr/>
            <p:nvPr/>
          </p:nvSpPr>
          <p:spPr>
            <a:xfrm>
              <a:off x="-17805" y="0"/>
              <a:ext cx="12209805" cy="6214188"/>
            </a:xfrm>
            <a:prstGeom prst="rect">
              <a:avLst/>
            </a:prstGeom>
            <a:solidFill>
              <a:srgbClr val="C92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52B01889-1CBE-639F-7A36-FA5871D4D0B2}"/>
                </a:ext>
              </a:extLst>
            </p:cNvPr>
            <p:cNvSpPr/>
            <p:nvPr/>
          </p:nvSpPr>
          <p:spPr>
            <a:xfrm>
              <a:off x="106016" y="175120"/>
              <a:ext cx="11979967" cy="5907628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rgbClr val="C92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1D3850"/>
                </a:solidFill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F485D56-25CE-4D61-2A00-F5993FF11D60}"/>
                </a:ext>
              </a:extLst>
            </p:cNvPr>
            <p:cNvSpPr txBox="1"/>
            <p:nvPr/>
          </p:nvSpPr>
          <p:spPr>
            <a:xfrm>
              <a:off x="928469" y="207139"/>
              <a:ext cx="10297550" cy="461665"/>
            </a:xfrm>
            <a:prstGeom prst="rect">
              <a:avLst/>
            </a:prstGeom>
            <a:solidFill>
              <a:srgbClr val="C929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ADMISIONES Y REGISTRO</a:t>
              </a:r>
              <a:endParaRPr lang="es-ES" sz="24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21" name="Imagen 20" descr="Imagen que contiene señal, alimentos, camiseta&#10;&#10;Descripción generada automáticamente">
            <a:extLst>
              <a:ext uri="{FF2B5EF4-FFF2-40B4-BE49-F238E27FC236}">
                <a16:creationId xmlns:a16="http://schemas.microsoft.com/office/drawing/2014/main" id="{61C08B50-2D89-7065-9EBF-FF5941288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322" y="2202613"/>
            <a:ext cx="5746215" cy="2465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Google Shape;1114;p26">
            <a:extLst>
              <a:ext uri="{FF2B5EF4-FFF2-40B4-BE49-F238E27FC236}">
                <a16:creationId xmlns:a16="http://schemas.microsoft.com/office/drawing/2014/main" id="{CE05E105-00CD-829F-BECC-AF6E179F3698}"/>
              </a:ext>
            </a:extLst>
          </p:cNvPr>
          <p:cNvSpPr txBox="1"/>
          <p:nvPr/>
        </p:nvSpPr>
        <p:spPr>
          <a:xfrm>
            <a:off x="258417" y="916822"/>
            <a:ext cx="7991061" cy="61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Estudiantes para el semestre 2-2022:</a:t>
            </a:r>
            <a:endParaRPr sz="3200" dirty="0"/>
          </a:p>
        </p:txBody>
      </p:sp>
      <p:sp>
        <p:nvSpPr>
          <p:cNvPr id="7" name="Google Shape;1114;p26">
            <a:extLst>
              <a:ext uri="{FF2B5EF4-FFF2-40B4-BE49-F238E27FC236}">
                <a16:creationId xmlns:a16="http://schemas.microsoft.com/office/drawing/2014/main" id="{30D93751-F5E9-9CD4-8C0F-EA836D08CDD3}"/>
              </a:ext>
            </a:extLst>
          </p:cNvPr>
          <p:cNvSpPr txBox="1"/>
          <p:nvPr/>
        </p:nvSpPr>
        <p:spPr>
          <a:xfrm>
            <a:off x="347043" y="1827218"/>
            <a:ext cx="4130869" cy="1936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Segundo bloque académico desde el </a:t>
            </a:r>
            <a:r>
              <a:rPr lang="es-CO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18 de octubre</a:t>
            </a:r>
            <a:r>
              <a:rPr lang="es-CO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finalizar el semestre 2022-2.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9" name="Google Shape;1121;p26">
            <a:extLst>
              <a:ext uri="{FF2B5EF4-FFF2-40B4-BE49-F238E27FC236}">
                <a16:creationId xmlns:a16="http://schemas.microsoft.com/office/drawing/2014/main" id="{5D899CB9-0CB2-EAE8-0BEE-FA54D9C49335}"/>
              </a:ext>
            </a:extLst>
          </p:cNvPr>
          <p:cNvSpPr txBox="1"/>
          <p:nvPr/>
        </p:nvSpPr>
        <p:spPr>
          <a:xfrm>
            <a:off x="7460813" y="775252"/>
            <a:ext cx="188213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CO" sz="440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6.152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0" name="Google Shape;1114;p26">
            <a:extLst>
              <a:ext uri="{FF2B5EF4-FFF2-40B4-BE49-F238E27FC236}">
                <a16:creationId xmlns:a16="http://schemas.microsoft.com/office/drawing/2014/main" id="{21E2A842-6F89-1653-DD25-84A6A4870689}"/>
              </a:ext>
            </a:extLst>
          </p:cNvPr>
          <p:cNvSpPr txBox="1"/>
          <p:nvPr/>
        </p:nvSpPr>
        <p:spPr>
          <a:xfrm>
            <a:off x="458892" y="4341042"/>
            <a:ext cx="5360859" cy="1475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Desde el inicio de clases en enero</a:t>
            </a:r>
            <a:r>
              <a:rPr lang="es-CO" sz="2800" b="1" dirty="0">
                <a:latin typeface="Calibri"/>
                <a:cs typeface="Calibri"/>
                <a:sym typeface="Calibri"/>
              </a:rPr>
              <a:t>, </a:t>
            </a:r>
            <a:r>
              <a:rPr lang="es-CO" sz="2800" b="1" dirty="0">
                <a:solidFill>
                  <a:srgbClr val="FF0000"/>
                </a:solidFill>
                <a:latin typeface="Calibri"/>
                <a:cs typeface="Calibri"/>
                <a:sym typeface="Calibri"/>
              </a:rPr>
              <a:t>no hemos tenido receso en las actividades académicas.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11" name="Google Shape;1114;p26">
            <a:extLst>
              <a:ext uri="{FF2B5EF4-FFF2-40B4-BE49-F238E27FC236}">
                <a16:creationId xmlns:a16="http://schemas.microsoft.com/office/drawing/2014/main" id="{4FBA6C10-6905-67C8-3700-6760A8DBE8FA}"/>
              </a:ext>
            </a:extLst>
          </p:cNvPr>
          <p:cNvSpPr txBox="1"/>
          <p:nvPr/>
        </p:nvSpPr>
        <p:spPr>
          <a:xfrm>
            <a:off x="5781438" y="4781229"/>
            <a:ext cx="5989982" cy="55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Inscripciones hasta el 30 de noviembre. </a:t>
            </a:r>
            <a:endParaRPr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68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2651A596-2F48-1D6C-1657-59E88186C4BD}"/>
              </a:ext>
            </a:extLst>
          </p:cNvPr>
          <p:cNvGrpSpPr/>
          <p:nvPr/>
        </p:nvGrpSpPr>
        <p:grpSpPr>
          <a:xfrm>
            <a:off x="-17805" y="0"/>
            <a:ext cx="12209805" cy="6214188"/>
            <a:chOff x="-17805" y="0"/>
            <a:chExt cx="12209805" cy="6214188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41315DE-E233-003D-93AF-0B6D1578BEC2}"/>
                </a:ext>
              </a:extLst>
            </p:cNvPr>
            <p:cNvSpPr/>
            <p:nvPr/>
          </p:nvSpPr>
          <p:spPr>
            <a:xfrm>
              <a:off x="-17805" y="0"/>
              <a:ext cx="12209805" cy="6214188"/>
            </a:xfrm>
            <a:prstGeom prst="rect">
              <a:avLst/>
            </a:prstGeom>
            <a:solidFill>
              <a:srgbClr val="C92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52B01889-1CBE-639F-7A36-FA5871D4D0B2}"/>
                </a:ext>
              </a:extLst>
            </p:cNvPr>
            <p:cNvSpPr/>
            <p:nvPr/>
          </p:nvSpPr>
          <p:spPr>
            <a:xfrm>
              <a:off x="106016" y="175120"/>
              <a:ext cx="11979967" cy="5907628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rgbClr val="C92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1D3850"/>
                </a:solidFill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F485D56-25CE-4D61-2A00-F5993FF11D60}"/>
                </a:ext>
              </a:extLst>
            </p:cNvPr>
            <p:cNvSpPr txBox="1"/>
            <p:nvPr/>
          </p:nvSpPr>
          <p:spPr>
            <a:xfrm>
              <a:off x="928469" y="207139"/>
              <a:ext cx="10297550" cy="461665"/>
            </a:xfrm>
            <a:prstGeom prst="rect">
              <a:avLst/>
            </a:prstGeom>
            <a:solidFill>
              <a:srgbClr val="C929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GESTIÓN INSTITUCIONAL</a:t>
              </a:r>
            </a:p>
          </p:txBody>
        </p:sp>
      </p:grpSp>
      <p:sp>
        <p:nvSpPr>
          <p:cNvPr id="3" name="Google Shape;1131;p27">
            <a:extLst>
              <a:ext uri="{FF2B5EF4-FFF2-40B4-BE49-F238E27FC236}">
                <a16:creationId xmlns:a16="http://schemas.microsoft.com/office/drawing/2014/main" id="{B440E5D0-73A2-DB32-C830-88AB6DFBBAE1}"/>
              </a:ext>
            </a:extLst>
          </p:cNvPr>
          <p:cNvSpPr txBox="1">
            <a:spLocks/>
          </p:cNvSpPr>
          <p:nvPr/>
        </p:nvSpPr>
        <p:spPr>
          <a:xfrm>
            <a:off x="471275" y="1131951"/>
            <a:ext cx="11398500" cy="13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181818"/>
              </a:buClr>
              <a:buSzPts val="1600"/>
              <a:buFont typeface="Arial" panose="020B0604020202020204" pitchFamily="34" charset="0"/>
              <a:buNone/>
            </a:pPr>
            <a:br>
              <a:rPr lang="es-CO" sz="1600" dirty="0">
                <a:solidFill>
                  <a:srgbClr val="181818"/>
                </a:solidFill>
              </a:rPr>
            </a:br>
            <a:endParaRPr lang="es-CO" sz="1600" dirty="0">
              <a:solidFill>
                <a:srgbClr val="181818"/>
              </a:solidFill>
            </a:endParaRPr>
          </a:p>
        </p:txBody>
      </p:sp>
      <p:sp>
        <p:nvSpPr>
          <p:cNvPr id="7" name="Google Shape;1238;p40">
            <a:extLst>
              <a:ext uri="{FF2B5EF4-FFF2-40B4-BE49-F238E27FC236}">
                <a16:creationId xmlns:a16="http://schemas.microsoft.com/office/drawing/2014/main" id="{862325BC-ED37-E208-6E71-487B1ADE0B89}"/>
              </a:ext>
            </a:extLst>
          </p:cNvPr>
          <p:cNvSpPr txBox="1"/>
          <p:nvPr/>
        </p:nvSpPr>
        <p:spPr>
          <a:xfrm>
            <a:off x="822451" y="668804"/>
            <a:ext cx="1089827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MX" sz="2800" b="1" dirty="0">
                <a:latin typeface="Calibri" panose="020F0502020204030204" pitchFamily="34" charset="0"/>
                <a:ea typeface="Open Sans SemiBold"/>
                <a:cs typeface="Calibri" panose="020F0502020204030204" pitchFamily="34" charset="0"/>
                <a:sym typeface="Open Sans SemiBold"/>
              </a:rPr>
              <a:t>ACTUACIÓN ESPECIAL DE FISCALIZACIÓN VIGENCIA 2021 – Contraloría General de Antioquia</a:t>
            </a:r>
          </a:p>
        </p:txBody>
      </p:sp>
      <p:sp>
        <p:nvSpPr>
          <p:cNvPr id="9" name="Google Shape;195;p3">
            <a:extLst>
              <a:ext uri="{FF2B5EF4-FFF2-40B4-BE49-F238E27FC236}">
                <a16:creationId xmlns:a16="http://schemas.microsoft.com/office/drawing/2014/main" id="{6282DB5E-B226-6343-6ADE-D274D4738C7A}"/>
              </a:ext>
            </a:extLst>
          </p:cNvPr>
          <p:cNvSpPr txBox="1"/>
          <p:nvPr/>
        </p:nvSpPr>
        <p:spPr>
          <a:xfrm>
            <a:off x="1290167" y="1600200"/>
            <a:ext cx="957415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rgbClr val="181818"/>
              </a:buClr>
              <a:buSzPts val="1800"/>
              <a:defRPr sz="1800" b="1"/>
            </a:lvl1pPr>
          </a:lstStyle>
          <a:p>
            <a:pPr algn="ctr"/>
            <a:r>
              <a:rPr lang="es-MX" sz="1600" dirty="0">
                <a:solidFill>
                  <a:schemeClr val="tx1">
                    <a:lumMod val="50000"/>
                  </a:schemeClr>
                </a:solidFill>
                <a:sym typeface="Calibri"/>
              </a:rPr>
              <a:t>Rendición de la Cuenta, Plan de Mejoramiento y Control Fiscal Interno </a:t>
            </a:r>
          </a:p>
          <a:p>
            <a:pPr algn="ctr"/>
            <a:r>
              <a:rPr lang="es-MX" sz="1600" dirty="0">
                <a:solidFill>
                  <a:schemeClr val="tx1">
                    <a:lumMod val="50000"/>
                  </a:schemeClr>
                </a:solidFill>
                <a:sym typeface="Calibri"/>
              </a:rPr>
              <a:t>Vigencia 2021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6593A7B-48AB-2A92-7928-E454BBA85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465" y="4502038"/>
            <a:ext cx="2422841" cy="98658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616A483-49E6-3F23-DF02-FAB175968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04" y="2332629"/>
            <a:ext cx="5307496" cy="123999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5C64E83-9ADC-4BD6-2CF4-41784B8BB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583" y="2319739"/>
            <a:ext cx="4716555" cy="177745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7335D46-6B2D-A5C0-0652-435357195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74" y="3951182"/>
            <a:ext cx="5403451" cy="184226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8034BA-C545-92E8-8F23-62798A3C2B8E}"/>
              </a:ext>
            </a:extLst>
          </p:cNvPr>
          <p:cNvSpPr txBox="1"/>
          <p:nvPr/>
        </p:nvSpPr>
        <p:spPr>
          <a:xfrm>
            <a:off x="9032127" y="4534520"/>
            <a:ext cx="2603229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CO" sz="1400" dirty="0"/>
              <a:t>Sin hallazgos culmina proceso de auditoría realizado a la IU Digital de Antioquia por la Contraloría General de Antioquia.</a:t>
            </a:r>
          </a:p>
        </p:txBody>
      </p:sp>
    </p:spTree>
    <p:extLst>
      <p:ext uri="{BB962C8B-B14F-4D97-AF65-F5344CB8AC3E}">
        <p14:creationId xmlns:p14="http://schemas.microsoft.com/office/powerpoint/2010/main" val="32505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7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2651A596-2F48-1D6C-1657-59E88186C4BD}"/>
              </a:ext>
            </a:extLst>
          </p:cNvPr>
          <p:cNvGrpSpPr/>
          <p:nvPr/>
        </p:nvGrpSpPr>
        <p:grpSpPr>
          <a:xfrm>
            <a:off x="-17805" y="0"/>
            <a:ext cx="12209805" cy="6214188"/>
            <a:chOff x="-17805" y="0"/>
            <a:chExt cx="12209805" cy="6214188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41315DE-E233-003D-93AF-0B6D1578BEC2}"/>
                </a:ext>
              </a:extLst>
            </p:cNvPr>
            <p:cNvSpPr/>
            <p:nvPr/>
          </p:nvSpPr>
          <p:spPr>
            <a:xfrm>
              <a:off x="-17805" y="0"/>
              <a:ext cx="12209805" cy="6214188"/>
            </a:xfrm>
            <a:prstGeom prst="rect">
              <a:avLst/>
            </a:prstGeom>
            <a:solidFill>
              <a:srgbClr val="C92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52B01889-1CBE-639F-7A36-FA5871D4D0B2}"/>
                </a:ext>
              </a:extLst>
            </p:cNvPr>
            <p:cNvSpPr/>
            <p:nvPr/>
          </p:nvSpPr>
          <p:spPr>
            <a:xfrm>
              <a:off x="106016" y="175120"/>
              <a:ext cx="11979967" cy="5907628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rgbClr val="C92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1D3850"/>
                </a:solidFill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F485D56-25CE-4D61-2A00-F5993FF11D60}"/>
                </a:ext>
              </a:extLst>
            </p:cNvPr>
            <p:cNvSpPr txBox="1"/>
            <p:nvPr/>
          </p:nvSpPr>
          <p:spPr>
            <a:xfrm>
              <a:off x="928469" y="207139"/>
              <a:ext cx="10297550" cy="461665"/>
            </a:xfrm>
            <a:prstGeom prst="rect">
              <a:avLst/>
            </a:prstGeom>
            <a:solidFill>
              <a:srgbClr val="C929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ADMISIONES Y REGISTRO</a:t>
              </a:r>
            </a:p>
          </p:txBody>
        </p:sp>
      </p:grpSp>
      <p:sp>
        <p:nvSpPr>
          <p:cNvPr id="3" name="Google Shape;1131;p27">
            <a:extLst>
              <a:ext uri="{FF2B5EF4-FFF2-40B4-BE49-F238E27FC236}">
                <a16:creationId xmlns:a16="http://schemas.microsoft.com/office/drawing/2014/main" id="{B440E5D0-73A2-DB32-C830-88AB6DFBBAE1}"/>
              </a:ext>
            </a:extLst>
          </p:cNvPr>
          <p:cNvSpPr txBox="1">
            <a:spLocks/>
          </p:cNvSpPr>
          <p:nvPr/>
        </p:nvSpPr>
        <p:spPr>
          <a:xfrm>
            <a:off x="471275" y="1131951"/>
            <a:ext cx="11398500" cy="13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181818"/>
              </a:buClr>
              <a:buSzPts val="1600"/>
              <a:buFont typeface="Arial" panose="020B0604020202020204" pitchFamily="34" charset="0"/>
              <a:buNone/>
            </a:pPr>
            <a:br>
              <a:rPr lang="es-CO" sz="1600" dirty="0">
                <a:solidFill>
                  <a:srgbClr val="181818"/>
                </a:solidFill>
              </a:rPr>
            </a:br>
            <a:endParaRPr lang="es-CO" sz="1600" dirty="0">
              <a:solidFill>
                <a:srgbClr val="181818"/>
              </a:solidFill>
            </a:endParaRPr>
          </a:p>
        </p:txBody>
      </p:sp>
      <p:sp>
        <p:nvSpPr>
          <p:cNvPr id="8" name="Google Shape;1114;p26">
            <a:extLst>
              <a:ext uri="{FF2B5EF4-FFF2-40B4-BE49-F238E27FC236}">
                <a16:creationId xmlns:a16="http://schemas.microsoft.com/office/drawing/2014/main" id="{3D5E64DF-1494-3642-61EC-DFB5772F86C4}"/>
              </a:ext>
            </a:extLst>
          </p:cNvPr>
          <p:cNvSpPr txBox="1"/>
          <p:nvPr/>
        </p:nvSpPr>
        <p:spPr>
          <a:xfrm>
            <a:off x="-145130" y="642732"/>
            <a:ext cx="11608800" cy="61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+ 9 Campañas para públicos específicos.</a:t>
            </a:r>
            <a:endParaRPr sz="32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C8EA072-7AE1-6601-1A3C-A9FE33EAD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092" y="1572627"/>
            <a:ext cx="3716411" cy="209048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17CE4DB-4D33-489C-BFCD-B46BC5EBF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8" y="3501842"/>
            <a:ext cx="3700569" cy="208157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CB9BA83-CCA0-E613-6062-B3AEA8681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1" y="1387099"/>
            <a:ext cx="3716412" cy="209048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AF76001-7E9C-3D61-F2C5-28027B681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320" y="1572628"/>
            <a:ext cx="3700569" cy="208157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58C3BFD-04C5-2FEE-0CE8-DA3FA4CC3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092" y="3523350"/>
            <a:ext cx="3700569" cy="208157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3BAED7E-B17F-09EB-EF54-72FF1DFAC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78" y="1387099"/>
            <a:ext cx="3716411" cy="209048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9A36D56-5DFB-1831-0A90-43D004FB77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206" y="1387100"/>
            <a:ext cx="3700569" cy="208157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321E418-0900-C87F-30CD-F884AF32EC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66" y="3523350"/>
            <a:ext cx="3721109" cy="209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5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2651A596-2F48-1D6C-1657-59E88186C4BD}"/>
              </a:ext>
            </a:extLst>
          </p:cNvPr>
          <p:cNvGrpSpPr/>
          <p:nvPr/>
        </p:nvGrpSpPr>
        <p:grpSpPr>
          <a:xfrm>
            <a:off x="-17805" y="0"/>
            <a:ext cx="12209805" cy="6214188"/>
            <a:chOff x="-17805" y="0"/>
            <a:chExt cx="12209805" cy="6214188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41315DE-E233-003D-93AF-0B6D1578BEC2}"/>
                </a:ext>
              </a:extLst>
            </p:cNvPr>
            <p:cNvSpPr/>
            <p:nvPr/>
          </p:nvSpPr>
          <p:spPr>
            <a:xfrm>
              <a:off x="-17805" y="0"/>
              <a:ext cx="12209805" cy="6214188"/>
            </a:xfrm>
            <a:prstGeom prst="rect">
              <a:avLst/>
            </a:prstGeom>
            <a:solidFill>
              <a:srgbClr val="C92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52B01889-1CBE-639F-7A36-FA5871D4D0B2}"/>
                </a:ext>
              </a:extLst>
            </p:cNvPr>
            <p:cNvSpPr/>
            <p:nvPr/>
          </p:nvSpPr>
          <p:spPr>
            <a:xfrm>
              <a:off x="106016" y="175120"/>
              <a:ext cx="11979967" cy="5907628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rgbClr val="C92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1D3850"/>
                </a:solidFill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F485D56-25CE-4D61-2A00-F5993FF11D60}"/>
                </a:ext>
              </a:extLst>
            </p:cNvPr>
            <p:cNvSpPr txBox="1"/>
            <p:nvPr/>
          </p:nvSpPr>
          <p:spPr>
            <a:xfrm>
              <a:off x="928469" y="207139"/>
              <a:ext cx="10297550" cy="461665"/>
            </a:xfrm>
            <a:prstGeom prst="rect">
              <a:avLst/>
            </a:prstGeom>
            <a:solidFill>
              <a:srgbClr val="C929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ADMISIONES Y REGISTRO</a:t>
              </a:r>
            </a:p>
          </p:txBody>
        </p:sp>
      </p:grpSp>
      <p:sp>
        <p:nvSpPr>
          <p:cNvPr id="3" name="Google Shape;1131;p27">
            <a:extLst>
              <a:ext uri="{FF2B5EF4-FFF2-40B4-BE49-F238E27FC236}">
                <a16:creationId xmlns:a16="http://schemas.microsoft.com/office/drawing/2014/main" id="{B440E5D0-73A2-DB32-C830-88AB6DFBBAE1}"/>
              </a:ext>
            </a:extLst>
          </p:cNvPr>
          <p:cNvSpPr txBox="1">
            <a:spLocks/>
          </p:cNvSpPr>
          <p:nvPr/>
        </p:nvSpPr>
        <p:spPr>
          <a:xfrm>
            <a:off x="471275" y="1131951"/>
            <a:ext cx="11398500" cy="13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181818"/>
              </a:buClr>
              <a:buSzPts val="1600"/>
              <a:buFont typeface="Arial" panose="020B0604020202020204" pitchFamily="34" charset="0"/>
              <a:buNone/>
            </a:pPr>
            <a:br>
              <a:rPr lang="es-CO" sz="1600" dirty="0">
                <a:solidFill>
                  <a:srgbClr val="181818"/>
                </a:solidFill>
              </a:rPr>
            </a:br>
            <a:endParaRPr lang="es-CO" sz="1600" dirty="0">
              <a:solidFill>
                <a:srgbClr val="181818"/>
              </a:solidFill>
            </a:endParaRPr>
          </a:p>
        </p:txBody>
      </p:sp>
      <p:sp>
        <p:nvSpPr>
          <p:cNvPr id="7" name="Google Shape;1121;p26">
            <a:extLst>
              <a:ext uri="{FF2B5EF4-FFF2-40B4-BE49-F238E27FC236}">
                <a16:creationId xmlns:a16="http://schemas.microsoft.com/office/drawing/2014/main" id="{68DCBE7C-0DCC-9CE7-F53A-CA50E1ED6284}"/>
              </a:ext>
            </a:extLst>
          </p:cNvPr>
          <p:cNvSpPr txBox="1"/>
          <p:nvPr/>
        </p:nvSpPr>
        <p:spPr>
          <a:xfrm>
            <a:off x="642577" y="1332206"/>
            <a:ext cx="561978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dirty="0">
                <a:solidFill>
                  <a:srgbClr val="C00000"/>
                </a:solidFill>
                <a:latin typeface="Calibri"/>
                <a:cs typeface="Calibri"/>
                <a:sym typeface="Calibri"/>
              </a:rPr>
              <a:t>+ 212 estudiantes nuevos </a:t>
            </a:r>
            <a:r>
              <a:rPr lang="es-CO" sz="32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Iniciarán su bloque  SER IU Digital. </a:t>
            </a:r>
            <a:r>
              <a:rPr lang="es-CO" sz="3200" b="1" dirty="0">
                <a:solidFill>
                  <a:srgbClr val="C00000"/>
                </a:solidFill>
                <a:latin typeface="Calibri"/>
                <a:cs typeface="Calibri"/>
                <a:sym typeface="Calibri"/>
              </a:rPr>
              <a:t> </a:t>
            </a:r>
            <a:endParaRPr sz="3200" b="1" dirty="0">
              <a:solidFill>
                <a:srgbClr val="C00000"/>
              </a:solidFill>
            </a:endParaRPr>
          </a:p>
        </p:txBody>
      </p:sp>
      <p:sp>
        <p:nvSpPr>
          <p:cNvPr id="11" name="Google Shape;1121;p26">
            <a:extLst>
              <a:ext uri="{FF2B5EF4-FFF2-40B4-BE49-F238E27FC236}">
                <a16:creationId xmlns:a16="http://schemas.microsoft.com/office/drawing/2014/main" id="{1E7DA99E-AAB9-4FC6-B1BB-F7441B740B3B}"/>
              </a:ext>
            </a:extLst>
          </p:cNvPr>
          <p:cNvSpPr txBox="1"/>
          <p:nvPr/>
        </p:nvSpPr>
        <p:spPr>
          <a:xfrm>
            <a:off x="642576" y="3315072"/>
            <a:ext cx="4896833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dirty="0">
                <a:solidFill>
                  <a:srgbClr val="C00000"/>
                </a:solidFill>
                <a:latin typeface="Calibri"/>
                <a:cs typeface="Calibri"/>
                <a:sym typeface="Calibri"/>
              </a:rPr>
              <a:t>+  256 estudiantes nuevos del Magdalena </a:t>
            </a:r>
            <a:r>
              <a:rPr lang="es-CO" sz="3200" b="1" dirty="0">
                <a:latin typeface="Calibri"/>
                <a:cs typeface="Calibri"/>
                <a:sym typeface="Calibri"/>
              </a:rPr>
              <a:t>realizarán la prueba de </a:t>
            </a:r>
            <a:r>
              <a:rPr lang="es-CO" sz="3200" b="1" dirty="0">
                <a:solidFill>
                  <a:srgbClr val="C00000"/>
                </a:solidFill>
                <a:latin typeface="Calibri"/>
                <a:cs typeface="Calibri"/>
                <a:sym typeface="Calibri"/>
              </a:rPr>
              <a:t>Quiero SER IU Digital.  </a:t>
            </a:r>
            <a:endParaRPr sz="3200" b="1" dirty="0">
              <a:solidFill>
                <a:srgbClr val="C00000"/>
              </a:solidFill>
            </a:endParaRPr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35FA09F0-8CD5-E794-0EEC-C8F1B1EDB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886" y="1584007"/>
            <a:ext cx="6154898" cy="346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5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2651A596-2F48-1D6C-1657-59E88186C4BD}"/>
              </a:ext>
            </a:extLst>
          </p:cNvPr>
          <p:cNvGrpSpPr/>
          <p:nvPr/>
        </p:nvGrpSpPr>
        <p:grpSpPr>
          <a:xfrm>
            <a:off x="-17805" y="0"/>
            <a:ext cx="12209805" cy="6214188"/>
            <a:chOff x="-17805" y="0"/>
            <a:chExt cx="12209805" cy="6214188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41315DE-E233-003D-93AF-0B6D1578BEC2}"/>
                </a:ext>
              </a:extLst>
            </p:cNvPr>
            <p:cNvSpPr/>
            <p:nvPr/>
          </p:nvSpPr>
          <p:spPr>
            <a:xfrm>
              <a:off x="-17805" y="0"/>
              <a:ext cx="12209805" cy="6214188"/>
            </a:xfrm>
            <a:prstGeom prst="rect">
              <a:avLst/>
            </a:prstGeom>
            <a:solidFill>
              <a:srgbClr val="1D3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52B01889-1CBE-639F-7A36-FA5871D4D0B2}"/>
                </a:ext>
              </a:extLst>
            </p:cNvPr>
            <p:cNvSpPr/>
            <p:nvPr/>
          </p:nvSpPr>
          <p:spPr>
            <a:xfrm>
              <a:off x="106016" y="175120"/>
              <a:ext cx="11979967" cy="5907628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rgbClr val="1D38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1D3850"/>
                </a:solidFill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F485D56-25CE-4D61-2A00-F5993FF11D60}"/>
                </a:ext>
              </a:extLst>
            </p:cNvPr>
            <p:cNvSpPr txBox="1"/>
            <p:nvPr/>
          </p:nvSpPr>
          <p:spPr>
            <a:xfrm>
              <a:off x="928469" y="207139"/>
              <a:ext cx="10297550" cy="461665"/>
            </a:xfrm>
            <a:prstGeom prst="rect">
              <a:avLst/>
            </a:prstGeom>
            <a:solidFill>
              <a:srgbClr val="1D38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INVESTIGACIÓN</a:t>
              </a:r>
            </a:p>
          </p:txBody>
        </p:sp>
      </p:grpSp>
      <p:sp>
        <p:nvSpPr>
          <p:cNvPr id="9" name="Google Shape;1131;p27">
            <a:extLst>
              <a:ext uri="{FF2B5EF4-FFF2-40B4-BE49-F238E27FC236}">
                <a16:creationId xmlns:a16="http://schemas.microsoft.com/office/drawing/2014/main" id="{0EB6B66F-E27D-228F-65E5-790E17AF12E2}"/>
              </a:ext>
            </a:extLst>
          </p:cNvPr>
          <p:cNvSpPr txBox="1">
            <a:spLocks/>
          </p:cNvSpPr>
          <p:nvPr/>
        </p:nvSpPr>
        <p:spPr>
          <a:xfrm>
            <a:off x="471275" y="1131951"/>
            <a:ext cx="11398500" cy="13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181818"/>
              </a:buClr>
              <a:buSzPts val="1600"/>
              <a:buFont typeface="Arial" panose="020B0604020202020204" pitchFamily="34" charset="0"/>
              <a:buNone/>
            </a:pPr>
            <a:br>
              <a:rPr lang="es-CO" sz="1600" dirty="0">
                <a:solidFill>
                  <a:srgbClr val="181818"/>
                </a:solidFill>
              </a:rPr>
            </a:br>
            <a:endParaRPr lang="es-CO" sz="1600" dirty="0">
              <a:solidFill>
                <a:srgbClr val="181818"/>
              </a:solidFill>
            </a:endParaRPr>
          </a:p>
        </p:txBody>
      </p:sp>
      <p:sp>
        <p:nvSpPr>
          <p:cNvPr id="10" name="Google Shape;1173;p32">
            <a:extLst>
              <a:ext uri="{FF2B5EF4-FFF2-40B4-BE49-F238E27FC236}">
                <a16:creationId xmlns:a16="http://schemas.microsoft.com/office/drawing/2014/main" id="{D08886D5-57EE-A49C-64C8-3AAB3EF9A948}"/>
              </a:ext>
            </a:extLst>
          </p:cNvPr>
          <p:cNvSpPr txBox="1"/>
          <p:nvPr/>
        </p:nvSpPr>
        <p:spPr>
          <a:xfrm>
            <a:off x="548581" y="2064925"/>
            <a:ext cx="6052835" cy="3999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None/>
            </a:pPr>
            <a:r>
              <a:rPr lang="es-MX" sz="2800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Resultados </a:t>
            </a:r>
            <a:endParaRPr sz="2800" dirty="0">
              <a:solidFill>
                <a:srgbClr val="000000"/>
              </a:solidFill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1" name="Tabla 7">
            <a:extLst>
              <a:ext uri="{FF2B5EF4-FFF2-40B4-BE49-F238E27FC236}">
                <a16:creationId xmlns:a16="http://schemas.microsoft.com/office/drawing/2014/main" id="{7CDCC30D-5EEB-779A-4CEE-CB1F834B21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534994"/>
              </p:ext>
            </p:extLst>
          </p:nvPr>
        </p:nvGraphicFramePr>
        <p:xfrm>
          <a:off x="678385" y="2945118"/>
          <a:ext cx="495592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976">
                  <a:extLst>
                    <a:ext uri="{9D8B030D-6E8A-4147-A177-3AD203B41FA5}">
                      <a16:colId xmlns:a16="http://schemas.microsoft.com/office/drawing/2014/main" val="847211144"/>
                    </a:ext>
                  </a:extLst>
                </a:gridCol>
                <a:gridCol w="1651976">
                  <a:extLst>
                    <a:ext uri="{9D8B030D-6E8A-4147-A177-3AD203B41FA5}">
                      <a16:colId xmlns:a16="http://schemas.microsoft.com/office/drawing/2014/main" val="1825786310"/>
                    </a:ext>
                  </a:extLst>
                </a:gridCol>
                <a:gridCol w="1651976">
                  <a:extLst>
                    <a:ext uri="{9D8B030D-6E8A-4147-A177-3AD203B41FA5}">
                      <a16:colId xmlns:a16="http://schemas.microsoft.com/office/drawing/2014/main" val="1335805689"/>
                    </a:ext>
                  </a:extLst>
                </a:gridCol>
              </a:tblGrid>
              <a:tr h="432800">
                <a:tc>
                  <a:txBody>
                    <a:bodyPr/>
                    <a:lstStyle/>
                    <a:p>
                      <a:endParaRPr lang="es-CO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/>
                        <a:t>Inscritos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400" dirty="0"/>
                        <a:t>Cumplen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995431"/>
                  </a:ext>
                </a:extLst>
              </a:tr>
              <a:tr h="432800">
                <a:tc>
                  <a:txBody>
                    <a:bodyPr/>
                    <a:lstStyle/>
                    <a:p>
                      <a:r>
                        <a:rPr lang="es-CO" sz="2400" dirty="0"/>
                        <a:t>Docentes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1669886"/>
                  </a:ext>
                </a:extLst>
              </a:tr>
              <a:tr h="432800">
                <a:tc>
                  <a:txBody>
                    <a:bodyPr/>
                    <a:lstStyle/>
                    <a:p>
                      <a:r>
                        <a:rPr lang="es-CO" sz="2400" dirty="0"/>
                        <a:t>Facultades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7591959"/>
                  </a:ext>
                </a:extLst>
              </a:tr>
              <a:tr h="432800">
                <a:tc>
                  <a:txBody>
                    <a:bodyPr/>
                    <a:lstStyle/>
                    <a:p>
                      <a:r>
                        <a:rPr lang="es-CO" sz="2400" dirty="0"/>
                        <a:t>Productos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642154"/>
                  </a:ext>
                </a:extLst>
              </a:tr>
              <a:tr h="432800">
                <a:tc>
                  <a:txBody>
                    <a:bodyPr/>
                    <a:lstStyle/>
                    <a:p>
                      <a:r>
                        <a:rPr lang="es-CO" sz="2400" dirty="0"/>
                        <a:t>Categorías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972768"/>
                  </a:ext>
                </a:extLst>
              </a:tr>
            </a:tbl>
          </a:graphicData>
        </a:graphic>
      </p:graphicFrame>
      <p:sp>
        <p:nvSpPr>
          <p:cNvPr id="12" name="Google Shape;1172;p32">
            <a:extLst>
              <a:ext uri="{FF2B5EF4-FFF2-40B4-BE49-F238E27FC236}">
                <a16:creationId xmlns:a16="http://schemas.microsoft.com/office/drawing/2014/main" id="{7DD2632F-0577-CC3F-3667-D7028293D898}"/>
              </a:ext>
            </a:extLst>
          </p:cNvPr>
          <p:cNvSpPr txBox="1"/>
          <p:nvPr/>
        </p:nvSpPr>
        <p:spPr>
          <a:xfrm>
            <a:off x="6806627" y="1165019"/>
            <a:ext cx="4955927" cy="619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65280"/>
              </a:buClr>
              <a:buSzPts val="2200"/>
              <a:buFont typeface="Open Sans SemiBold"/>
              <a:buNone/>
            </a:pPr>
            <a:r>
              <a:rPr lang="es-CO" sz="3200" b="1" dirty="0">
                <a:ea typeface="Open Sans SemiBold"/>
                <a:cs typeface="Open Sans SemiBold"/>
                <a:sym typeface="Open Sans SemiBold"/>
              </a:rPr>
              <a:t>Participación RedColsi.</a:t>
            </a:r>
            <a:endParaRPr sz="3200" dirty="0">
              <a:ea typeface="Arial"/>
              <a:cs typeface="Arial"/>
              <a:sym typeface="Arial"/>
            </a:endParaRPr>
          </a:p>
        </p:txBody>
      </p:sp>
      <p:sp>
        <p:nvSpPr>
          <p:cNvPr id="13" name="Google Shape;1173;p32">
            <a:extLst>
              <a:ext uri="{FF2B5EF4-FFF2-40B4-BE49-F238E27FC236}">
                <a16:creationId xmlns:a16="http://schemas.microsoft.com/office/drawing/2014/main" id="{C945923B-439C-65DC-6105-36E2C158C658}"/>
              </a:ext>
            </a:extLst>
          </p:cNvPr>
          <p:cNvSpPr txBox="1"/>
          <p:nvPr/>
        </p:nvSpPr>
        <p:spPr>
          <a:xfrm>
            <a:off x="6732102" y="1739439"/>
            <a:ext cx="3573780" cy="3999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None/>
            </a:pPr>
            <a:r>
              <a:rPr lang="es-MX" sz="2800" b="1" dirty="0">
                <a:solidFill>
                  <a:srgbClr val="C00000"/>
                </a:solidFill>
                <a:ea typeface="Open Sans"/>
                <a:cs typeface="Open Sans"/>
                <a:sym typeface="Open Sans"/>
              </a:rPr>
              <a:t>8</a:t>
            </a:r>
            <a:r>
              <a:rPr lang="es-MX" sz="2800" b="1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s-MX" sz="2800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Proyectos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None/>
            </a:pPr>
            <a:r>
              <a:rPr lang="es-MX" sz="2800" b="1" dirty="0">
                <a:solidFill>
                  <a:srgbClr val="C00000"/>
                </a:solidFill>
                <a:ea typeface="Open Sans"/>
                <a:cs typeface="Open Sans"/>
                <a:sym typeface="Open Sans"/>
              </a:rPr>
              <a:t>13</a:t>
            </a:r>
            <a:r>
              <a:rPr lang="es-MX" sz="2800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 estudiantes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None/>
            </a:pPr>
            <a:r>
              <a:rPr lang="es-MX" sz="2800" b="1" dirty="0">
                <a:solidFill>
                  <a:srgbClr val="C00000"/>
                </a:solidFill>
                <a:ea typeface="Open Sans"/>
                <a:cs typeface="Open Sans"/>
                <a:sym typeface="Open Sans"/>
              </a:rPr>
              <a:t>12</a:t>
            </a:r>
            <a:r>
              <a:rPr lang="es-MX" sz="2800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 docentes con rol de evaluadores </a:t>
            </a:r>
            <a:endParaRPr sz="2800" dirty="0">
              <a:solidFill>
                <a:srgbClr val="000000"/>
              </a:solidFill>
              <a:ea typeface="Open Sans"/>
              <a:cs typeface="Open Sans"/>
              <a:sym typeface="Open San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9CC2CBA-E181-7D74-DD57-C49B8BD23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89"/>
          <a:stretch/>
        </p:blipFill>
        <p:spPr>
          <a:xfrm>
            <a:off x="8575133" y="3514920"/>
            <a:ext cx="2683905" cy="2211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Google Shape;1172;p32">
            <a:extLst>
              <a:ext uri="{FF2B5EF4-FFF2-40B4-BE49-F238E27FC236}">
                <a16:creationId xmlns:a16="http://schemas.microsoft.com/office/drawing/2014/main" id="{EC45FA2A-BA41-BCE2-88A9-78E5D9548A4B}"/>
              </a:ext>
            </a:extLst>
          </p:cNvPr>
          <p:cNvSpPr txBox="1"/>
          <p:nvPr/>
        </p:nvSpPr>
        <p:spPr>
          <a:xfrm>
            <a:off x="566598" y="1151767"/>
            <a:ext cx="5704172" cy="619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65280"/>
              </a:buClr>
              <a:buSzPts val="2200"/>
              <a:buFont typeface="Open Sans SemiBold"/>
              <a:buNone/>
            </a:pPr>
            <a:r>
              <a:rPr lang="es-CO" sz="3200" b="1" dirty="0">
                <a:ea typeface="Open Sans SemiBold"/>
                <a:cs typeface="Open Sans SemiBold"/>
                <a:sym typeface="Open Sans SemiBold"/>
              </a:rPr>
              <a:t>Convocatoria de incentivos 2022.</a:t>
            </a:r>
            <a:endParaRPr sz="3200" dirty="0"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2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2651A596-2F48-1D6C-1657-59E88186C4BD}"/>
              </a:ext>
            </a:extLst>
          </p:cNvPr>
          <p:cNvGrpSpPr/>
          <p:nvPr/>
        </p:nvGrpSpPr>
        <p:grpSpPr>
          <a:xfrm>
            <a:off x="-17805" y="0"/>
            <a:ext cx="12209805" cy="6214188"/>
            <a:chOff x="-17805" y="0"/>
            <a:chExt cx="12209805" cy="6214188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41315DE-E233-003D-93AF-0B6D1578BEC2}"/>
                </a:ext>
              </a:extLst>
            </p:cNvPr>
            <p:cNvSpPr/>
            <p:nvPr/>
          </p:nvSpPr>
          <p:spPr>
            <a:xfrm>
              <a:off x="-17805" y="0"/>
              <a:ext cx="12209805" cy="6214188"/>
            </a:xfrm>
            <a:prstGeom prst="rect">
              <a:avLst/>
            </a:prstGeom>
            <a:solidFill>
              <a:srgbClr val="C92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52B01889-1CBE-639F-7A36-FA5871D4D0B2}"/>
                </a:ext>
              </a:extLst>
            </p:cNvPr>
            <p:cNvSpPr/>
            <p:nvPr/>
          </p:nvSpPr>
          <p:spPr>
            <a:xfrm>
              <a:off x="106016" y="175120"/>
              <a:ext cx="11979967" cy="5907628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rgbClr val="C92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1D3850"/>
                </a:solidFill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F485D56-25CE-4D61-2A00-F5993FF11D60}"/>
                </a:ext>
              </a:extLst>
            </p:cNvPr>
            <p:cNvSpPr txBox="1"/>
            <p:nvPr/>
          </p:nvSpPr>
          <p:spPr>
            <a:xfrm>
              <a:off x="928469" y="207139"/>
              <a:ext cx="10297550" cy="830997"/>
            </a:xfrm>
            <a:prstGeom prst="rect">
              <a:avLst/>
            </a:prstGeom>
            <a:solidFill>
              <a:srgbClr val="C929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Centro de Recursos para el Aprendizaje y la Investigación-CRAI:</a:t>
              </a:r>
            </a:p>
          </p:txBody>
        </p:sp>
      </p:grpSp>
      <p:sp>
        <p:nvSpPr>
          <p:cNvPr id="3" name="Google Shape;1354;p51">
            <a:extLst>
              <a:ext uri="{FF2B5EF4-FFF2-40B4-BE49-F238E27FC236}">
                <a16:creationId xmlns:a16="http://schemas.microsoft.com/office/drawing/2014/main" id="{F14FBA80-037A-1B7F-632C-C04ACBB5C92E}"/>
              </a:ext>
            </a:extLst>
          </p:cNvPr>
          <p:cNvSpPr txBox="1"/>
          <p:nvPr/>
        </p:nvSpPr>
        <p:spPr>
          <a:xfrm>
            <a:off x="4076013" y="1350642"/>
            <a:ext cx="4189024" cy="400069"/>
          </a:xfrm>
          <a:prstGeom prst="rect">
            <a:avLst/>
          </a:prstGeom>
          <a:solidFill>
            <a:srgbClr val="0BB8E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Calibri"/>
              <a:buNone/>
            </a:pPr>
            <a:r>
              <a:rPr lang="es-CO" sz="2000" b="1" i="0" u="none" strike="noStrike" cap="none" dirty="0">
                <a:latin typeface="Arial"/>
                <a:ea typeface="Arial"/>
                <a:cs typeface="Arial"/>
                <a:sym typeface="Arial"/>
              </a:rPr>
              <a:t>“ LA TIERRA Y LA SOMBRA”</a:t>
            </a:r>
            <a:endParaRPr sz="20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63;p51">
            <a:extLst>
              <a:ext uri="{FF2B5EF4-FFF2-40B4-BE49-F238E27FC236}">
                <a16:creationId xmlns:a16="http://schemas.microsoft.com/office/drawing/2014/main" id="{44C1C9AC-3CBA-C7DD-FE7D-6FC774C42F54}"/>
              </a:ext>
            </a:extLst>
          </p:cNvPr>
          <p:cNvSpPr txBox="1"/>
          <p:nvPr/>
        </p:nvSpPr>
        <p:spPr>
          <a:xfrm>
            <a:off x="928469" y="1350642"/>
            <a:ext cx="885528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Calibri"/>
              <a:buNone/>
            </a:pPr>
            <a:r>
              <a:rPr lang="es-CO" sz="2400" dirty="0">
                <a:latin typeface="Calibri"/>
                <a:cs typeface="Calibri"/>
                <a:sym typeface="Calibri"/>
              </a:rPr>
              <a:t>CINE CLUB IUD Película </a:t>
            </a:r>
            <a:endParaRPr sz="2400" dirty="0"/>
          </a:p>
        </p:txBody>
      </p:sp>
      <p:sp>
        <p:nvSpPr>
          <p:cNvPr id="15" name="Google Shape;1363;p51">
            <a:extLst>
              <a:ext uri="{FF2B5EF4-FFF2-40B4-BE49-F238E27FC236}">
                <a16:creationId xmlns:a16="http://schemas.microsoft.com/office/drawing/2014/main" id="{352E7918-C174-6729-0B87-11DE6B796776}"/>
              </a:ext>
            </a:extLst>
          </p:cNvPr>
          <p:cNvSpPr txBox="1"/>
          <p:nvPr/>
        </p:nvSpPr>
        <p:spPr>
          <a:xfrm>
            <a:off x="1742883" y="5308618"/>
            <a:ext cx="885528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Calibri"/>
              <a:buNone/>
            </a:pPr>
            <a:r>
              <a:rPr lang="es-CO" sz="2400" dirty="0">
                <a:latin typeface="Calibri"/>
                <a:cs typeface="Calibri"/>
                <a:sym typeface="Calibri"/>
              </a:rPr>
              <a:t>Con invitación a Público en general para disfrutar de estos espacios. </a:t>
            </a:r>
            <a:endParaRPr sz="2400" dirty="0"/>
          </a:p>
        </p:txBody>
      </p:sp>
      <p:pic>
        <p:nvPicPr>
          <p:cNvPr id="8" name="Imagen 7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4F9F51D3-78F5-3510-AAA3-07D466E28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26" y="2023143"/>
            <a:ext cx="5685183" cy="3197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Un grupo de personas sentadas en una sala&#10;&#10;Descripción generada automáticamente">
            <a:extLst>
              <a:ext uri="{FF2B5EF4-FFF2-40B4-BE49-F238E27FC236}">
                <a16:creationId xmlns:a16="http://schemas.microsoft.com/office/drawing/2014/main" id="{16B6A63F-D22B-048E-C22F-D4437F67F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209" y="2023143"/>
            <a:ext cx="3963958" cy="2972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196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2651A596-2F48-1D6C-1657-59E88186C4BD}"/>
              </a:ext>
            </a:extLst>
          </p:cNvPr>
          <p:cNvGrpSpPr/>
          <p:nvPr/>
        </p:nvGrpSpPr>
        <p:grpSpPr>
          <a:xfrm>
            <a:off x="-17805" y="0"/>
            <a:ext cx="12209805" cy="6214188"/>
            <a:chOff x="-17805" y="0"/>
            <a:chExt cx="12209805" cy="6214188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41315DE-E233-003D-93AF-0B6D1578BEC2}"/>
                </a:ext>
              </a:extLst>
            </p:cNvPr>
            <p:cNvSpPr/>
            <p:nvPr/>
          </p:nvSpPr>
          <p:spPr>
            <a:xfrm>
              <a:off x="-17805" y="0"/>
              <a:ext cx="12209805" cy="6214188"/>
            </a:xfrm>
            <a:prstGeom prst="rect">
              <a:avLst/>
            </a:prstGeom>
            <a:solidFill>
              <a:srgbClr val="C92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52B01889-1CBE-639F-7A36-FA5871D4D0B2}"/>
                </a:ext>
              </a:extLst>
            </p:cNvPr>
            <p:cNvSpPr/>
            <p:nvPr/>
          </p:nvSpPr>
          <p:spPr>
            <a:xfrm>
              <a:off x="106016" y="175120"/>
              <a:ext cx="11979967" cy="5907628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rgbClr val="C92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1D3850"/>
                </a:solidFill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F485D56-25CE-4D61-2A00-F5993FF11D60}"/>
                </a:ext>
              </a:extLst>
            </p:cNvPr>
            <p:cNvSpPr txBox="1"/>
            <p:nvPr/>
          </p:nvSpPr>
          <p:spPr>
            <a:xfrm>
              <a:off x="928469" y="207139"/>
              <a:ext cx="10297550" cy="830997"/>
            </a:xfrm>
            <a:prstGeom prst="rect">
              <a:avLst/>
            </a:prstGeom>
            <a:solidFill>
              <a:srgbClr val="C929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Centro de Recursos para el Aprendizaje y la Investigación-CRAI:</a:t>
              </a:r>
            </a:p>
          </p:txBody>
        </p:sp>
      </p:grpSp>
      <p:sp>
        <p:nvSpPr>
          <p:cNvPr id="7" name="Google Shape;1363;p51">
            <a:extLst>
              <a:ext uri="{FF2B5EF4-FFF2-40B4-BE49-F238E27FC236}">
                <a16:creationId xmlns:a16="http://schemas.microsoft.com/office/drawing/2014/main" id="{55859B73-B4AE-725D-49BB-BF7904248B9E}"/>
              </a:ext>
            </a:extLst>
          </p:cNvPr>
          <p:cNvSpPr txBox="1"/>
          <p:nvPr/>
        </p:nvSpPr>
        <p:spPr>
          <a:xfrm>
            <a:off x="928469" y="1322464"/>
            <a:ext cx="862634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Calibri"/>
              <a:buNone/>
            </a:pPr>
            <a:r>
              <a:rPr lang="es-CO" sz="2800" b="1" dirty="0">
                <a:latin typeface="Calibri"/>
                <a:cs typeface="Calibri"/>
                <a:sym typeface="Calibri"/>
              </a:rPr>
              <a:t>Adquisición de nuevos recursos educativos.  </a:t>
            </a:r>
            <a:endParaRPr sz="2800" b="1" dirty="0"/>
          </a:p>
        </p:txBody>
      </p:sp>
      <p:sp>
        <p:nvSpPr>
          <p:cNvPr id="8" name="Google Shape;1363;p51">
            <a:extLst>
              <a:ext uri="{FF2B5EF4-FFF2-40B4-BE49-F238E27FC236}">
                <a16:creationId xmlns:a16="http://schemas.microsoft.com/office/drawing/2014/main" id="{5506D5C0-957F-CB13-90E2-429773DE9ECF}"/>
              </a:ext>
            </a:extLst>
          </p:cNvPr>
          <p:cNvSpPr txBox="1"/>
          <p:nvPr/>
        </p:nvSpPr>
        <p:spPr>
          <a:xfrm>
            <a:off x="1126590" y="4372831"/>
            <a:ext cx="496941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Calibri"/>
              <a:buNone/>
            </a:pPr>
            <a:r>
              <a:rPr lang="es-CO" sz="2800" b="1" dirty="0">
                <a:latin typeface="Calibri"/>
                <a:cs typeface="Calibri"/>
                <a:sym typeface="Calibri"/>
              </a:rPr>
              <a:t>Biblioteca Digital Hispánica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Calibri"/>
              <a:buNone/>
            </a:pPr>
            <a:r>
              <a:rPr lang="es-CO" sz="2800" dirty="0">
                <a:latin typeface="Calibri"/>
                <a:cs typeface="Calibri"/>
                <a:sym typeface="Calibri"/>
              </a:rPr>
              <a:t>Libros Multidisciplinares de libros digitales en español.</a:t>
            </a:r>
            <a:endParaRPr sz="2800" dirty="0"/>
          </a:p>
        </p:txBody>
      </p:sp>
      <p:sp>
        <p:nvSpPr>
          <p:cNvPr id="9" name="Google Shape;1363;p51">
            <a:extLst>
              <a:ext uri="{FF2B5EF4-FFF2-40B4-BE49-F238E27FC236}">
                <a16:creationId xmlns:a16="http://schemas.microsoft.com/office/drawing/2014/main" id="{6AAC9FE2-1F1F-6A2D-7149-68390AE60C7C}"/>
              </a:ext>
            </a:extLst>
          </p:cNvPr>
          <p:cNvSpPr txBox="1"/>
          <p:nvPr/>
        </p:nvSpPr>
        <p:spPr>
          <a:xfrm>
            <a:off x="7018020" y="4413465"/>
            <a:ext cx="496941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Calibri"/>
              <a:buNone/>
            </a:pPr>
            <a:r>
              <a:rPr lang="es-CO" sz="2800" b="1" dirty="0">
                <a:latin typeface="Calibri"/>
                <a:cs typeface="Calibri"/>
                <a:sym typeface="Calibri"/>
              </a:rPr>
              <a:t>Filmoteca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Calibri"/>
              <a:buNone/>
            </a:pPr>
            <a:r>
              <a:rPr lang="es-CO" sz="2800" dirty="0">
                <a:latin typeface="Calibri"/>
                <a:cs typeface="Calibri"/>
                <a:sym typeface="Calibri"/>
              </a:rPr>
              <a:t>Más de 1.419 films, de películas y documentales.</a:t>
            </a:r>
            <a:endParaRPr sz="28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9BD9860-E767-06C8-E77A-E7F809613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020" y="2144978"/>
            <a:ext cx="3200401" cy="213845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DB9C691-B037-4808-B995-F0F86B355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9" y="2803103"/>
            <a:ext cx="4257675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5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2651A596-2F48-1D6C-1657-59E88186C4BD}"/>
              </a:ext>
            </a:extLst>
          </p:cNvPr>
          <p:cNvGrpSpPr/>
          <p:nvPr/>
        </p:nvGrpSpPr>
        <p:grpSpPr>
          <a:xfrm>
            <a:off x="-17805" y="0"/>
            <a:ext cx="12209805" cy="6214188"/>
            <a:chOff x="-17805" y="0"/>
            <a:chExt cx="12209805" cy="6214188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41315DE-E233-003D-93AF-0B6D1578BEC2}"/>
                </a:ext>
              </a:extLst>
            </p:cNvPr>
            <p:cNvSpPr/>
            <p:nvPr/>
          </p:nvSpPr>
          <p:spPr>
            <a:xfrm>
              <a:off x="-17805" y="0"/>
              <a:ext cx="12209805" cy="6214188"/>
            </a:xfrm>
            <a:prstGeom prst="rect">
              <a:avLst/>
            </a:prstGeom>
            <a:solidFill>
              <a:srgbClr val="1D3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52B01889-1CBE-639F-7A36-FA5871D4D0B2}"/>
                </a:ext>
              </a:extLst>
            </p:cNvPr>
            <p:cNvSpPr/>
            <p:nvPr/>
          </p:nvSpPr>
          <p:spPr>
            <a:xfrm>
              <a:off x="106016" y="175120"/>
              <a:ext cx="11979967" cy="5907628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rgbClr val="1D38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1D3850"/>
                </a:solidFill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F485D56-25CE-4D61-2A00-F5993FF11D60}"/>
                </a:ext>
              </a:extLst>
            </p:cNvPr>
            <p:cNvSpPr txBox="1"/>
            <p:nvPr/>
          </p:nvSpPr>
          <p:spPr>
            <a:xfrm>
              <a:off x="928469" y="207139"/>
              <a:ext cx="10297550" cy="461665"/>
            </a:xfrm>
            <a:prstGeom prst="rect">
              <a:avLst/>
            </a:prstGeom>
            <a:solidFill>
              <a:srgbClr val="1D38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NODOS SUBREGIONALES</a:t>
              </a:r>
              <a:endParaRPr lang="es-ES" sz="24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53DBDF2F-8945-1541-D1F9-96D7A3C37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5891" y="5296542"/>
            <a:ext cx="2634939" cy="654548"/>
          </a:xfrm>
          <a:prstGeom prst="rect">
            <a:avLst/>
          </a:prstGeom>
        </p:spPr>
      </p:pic>
      <p:sp>
        <p:nvSpPr>
          <p:cNvPr id="8" name="Google Shape;1238;p40">
            <a:extLst>
              <a:ext uri="{FF2B5EF4-FFF2-40B4-BE49-F238E27FC236}">
                <a16:creationId xmlns:a16="http://schemas.microsoft.com/office/drawing/2014/main" id="{32F61086-D26C-89F8-4101-A2A34524B068}"/>
              </a:ext>
            </a:extLst>
          </p:cNvPr>
          <p:cNvSpPr txBox="1"/>
          <p:nvPr/>
        </p:nvSpPr>
        <p:spPr>
          <a:xfrm>
            <a:off x="822452" y="668804"/>
            <a:ext cx="58152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CO" sz="3200" b="1" dirty="0">
                <a:latin typeface="Calibri" panose="020F0502020204030204" pitchFamily="34" charset="0"/>
                <a:ea typeface="Open Sans SemiBold"/>
                <a:cs typeface="Calibri" panose="020F0502020204030204" pitchFamily="34" charset="0"/>
                <a:sym typeface="Open Sans SemiBold"/>
              </a:rPr>
              <a:t>Nodo Nordeste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1167;p32">
            <a:extLst>
              <a:ext uri="{FF2B5EF4-FFF2-40B4-BE49-F238E27FC236}">
                <a16:creationId xmlns:a16="http://schemas.microsoft.com/office/drawing/2014/main" id="{9DBF5C0F-5D79-3A63-2B1A-97F5968CD8ED}"/>
              </a:ext>
            </a:extLst>
          </p:cNvPr>
          <p:cNvSpPr txBox="1"/>
          <p:nvPr/>
        </p:nvSpPr>
        <p:spPr>
          <a:xfrm>
            <a:off x="822453" y="1463464"/>
            <a:ext cx="4634998" cy="387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24956"/>
              </a:buClr>
              <a:buSzPts val="2200"/>
              <a:buFont typeface="Open Sans SemiBold"/>
              <a:buNone/>
            </a:pPr>
            <a:r>
              <a:rPr lang="es-CO" b="1" dirty="0">
                <a:latin typeface="Calibri" panose="020F0502020204030204" pitchFamily="34" charset="0"/>
                <a:ea typeface="Open Sans SemiBold"/>
                <a:cs typeface="Calibri" panose="020F0502020204030204" pitchFamily="34" charset="0"/>
                <a:sym typeface="Open Sans SemiBold"/>
              </a:rPr>
              <a:t>Se realizó el festival científico en el municipio de Yolombó.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24956"/>
              </a:buClr>
              <a:buSzPts val="2200"/>
              <a:buFont typeface="Open Sans SemiBold"/>
              <a:buNone/>
            </a:pPr>
            <a:endParaRPr lang="es-CO" b="1" dirty="0">
              <a:latin typeface="Calibri" panose="020F0502020204030204" pitchFamily="34" charset="0"/>
              <a:ea typeface="Open Sans SemiBold"/>
              <a:cs typeface="Calibri" panose="020F0502020204030204" pitchFamily="34" charset="0"/>
              <a:sym typeface="Open Sans Semi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24956"/>
              </a:buClr>
              <a:buSzPts val="2200"/>
              <a:buFont typeface="Open Sans SemiBold"/>
              <a:buNone/>
            </a:pPr>
            <a:r>
              <a:rPr lang="es-CO" b="1" dirty="0">
                <a:latin typeface="Calibri" panose="020F0502020204030204" pitchFamily="34" charset="0"/>
                <a:ea typeface="Open Sans SemiBold"/>
                <a:cs typeface="Calibri" panose="020F0502020204030204" pitchFamily="34" charset="0"/>
                <a:sym typeface="Open Sans SemiBold"/>
              </a:rPr>
              <a:t>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B53F8AA-910D-4120-07B0-04976707C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11" r="3713" b="5897"/>
          <a:stretch/>
        </p:blipFill>
        <p:spPr>
          <a:xfrm>
            <a:off x="751406" y="2171184"/>
            <a:ext cx="4777092" cy="3125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Google Shape;1238;p40">
            <a:extLst>
              <a:ext uri="{FF2B5EF4-FFF2-40B4-BE49-F238E27FC236}">
                <a16:creationId xmlns:a16="http://schemas.microsoft.com/office/drawing/2014/main" id="{1059FB77-D755-719D-B124-1661EAF5D593}"/>
              </a:ext>
            </a:extLst>
          </p:cNvPr>
          <p:cNvSpPr txBox="1"/>
          <p:nvPr/>
        </p:nvSpPr>
        <p:spPr>
          <a:xfrm>
            <a:off x="7901432" y="668804"/>
            <a:ext cx="58152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CO" sz="3200" b="1" dirty="0">
                <a:latin typeface="Calibri" panose="020F0502020204030204" pitchFamily="34" charset="0"/>
                <a:ea typeface="Open Sans SemiBold"/>
                <a:cs typeface="Calibri" panose="020F0502020204030204" pitchFamily="34" charset="0"/>
                <a:sym typeface="Open Sans SemiBold"/>
              </a:rPr>
              <a:t>Nodo Oriente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1167;p32">
            <a:extLst>
              <a:ext uri="{FF2B5EF4-FFF2-40B4-BE49-F238E27FC236}">
                <a16:creationId xmlns:a16="http://schemas.microsoft.com/office/drawing/2014/main" id="{4E8741D1-D2C3-95F0-01E6-13EF5442A345}"/>
              </a:ext>
            </a:extLst>
          </p:cNvPr>
          <p:cNvSpPr txBox="1"/>
          <p:nvPr/>
        </p:nvSpPr>
        <p:spPr>
          <a:xfrm>
            <a:off x="6734551" y="1508122"/>
            <a:ext cx="4526280" cy="550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24956"/>
              </a:buClr>
              <a:buSzPts val="2200"/>
              <a:buFont typeface="Open Sans SemiBold"/>
              <a:buNone/>
            </a:pPr>
            <a:r>
              <a:rPr lang="es-CO" b="1" dirty="0">
                <a:latin typeface="Calibri" panose="020F0502020204030204" pitchFamily="34" charset="0"/>
                <a:ea typeface="Open Sans SemiBold"/>
                <a:cs typeface="Calibri" panose="020F0502020204030204" pitchFamily="34" charset="0"/>
                <a:sym typeface="Open Sans SemiBold"/>
              </a:rPr>
              <a:t>Se realizó el primer foro de educación superior en Guarne.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24956"/>
              </a:buClr>
              <a:buSzPts val="2200"/>
              <a:buFont typeface="Open Sans SemiBold"/>
              <a:buNone/>
            </a:pPr>
            <a:endParaRPr lang="es-CO" b="1" dirty="0">
              <a:solidFill>
                <a:srgbClr val="E24956"/>
              </a:solidFill>
              <a:latin typeface="Calibri" panose="020F0502020204030204" pitchFamily="34" charset="0"/>
              <a:ea typeface="Open Sans SemiBold"/>
              <a:cs typeface="Calibri" panose="020F0502020204030204" pitchFamily="34" charset="0"/>
              <a:sym typeface="Open Sans Semi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E24956"/>
              </a:buClr>
              <a:buSzPts val="2200"/>
              <a:buFont typeface="Open Sans SemiBold"/>
              <a:buNone/>
            </a:pPr>
            <a:r>
              <a:rPr lang="es-CO" b="1" dirty="0">
                <a:solidFill>
                  <a:srgbClr val="E24956"/>
                </a:solidFill>
                <a:latin typeface="Calibri" panose="020F0502020204030204" pitchFamily="34" charset="0"/>
                <a:ea typeface="Open Sans SemiBold"/>
                <a:cs typeface="Calibri" panose="020F0502020204030204" pitchFamily="34" charset="0"/>
                <a:sym typeface="Open Sans SemiBold"/>
              </a:rPr>
              <a:t>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D07921C-5BDB-0B80-80C4-C1656D48FE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3" t="7383" r="2863" b="4887"/>
          <a:stretch/>
        </p:blipFill>
        <p:spPr>
          <a:xfrm>
            <a:off x="6637652" y="2171184"/>
            <a:ext cx="4382973" cy="3125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18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2651A596-2F48-1D6C-1657-59E88186C4BD}"/>
              </a:ext>
            </a:extLst>
          </p:cNvPr>
          <p:cNvGrpSpPr/>
          <p:nvPr/>
        </p:nvGrpSpPr>
        <p:grpSpPr>
          <a:xfrm>
            <a:off x="-17805" y="0"/>
            <a:ext cx="12209805" cy="6214188"/>
            <a:chOff x="-17805" y="0"/>
            <a:chExt cx="12209805" cy="6214188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41315DE-E233-003D-93AF-0B6D1578BEC2}"/>
                </a:ext>
              </a:extLst>
            </p:cNvPr>
            <p:cNvSpPr/>
            <p:nvPr/>
          </p:nvSpPr>
          <p:spPr>
            <a:xfrm>
              <a:off x="-17805" y="0"/>
              <a:ext cx="12209805" cy="6214188"/>
            </a:xfrm>
            <a:prstGeom prst="rect">
              <a:avLst/>
            </a:prstGeom>
            <a:solidFill>
              <a:srgbClr val="C92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52B01889-1CBE-639F-7A36-FA5871D4D0B2}"/>
                </a:ext>
              </a:extLst>
            </p:cNvPr>
            <p:cNvSpPr/>
            <p:nvPr/>
          </p:nvSpPr>
          <p:spPr>
            <a:xfrm>
              <a:off x="106016" y="175120"/>
              <a:ext cx="11979967" cy="5907628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rgbClr val="C92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1D3850"/>
                </a:solidFill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2F485D56-25CE-4D61-2A00-F5993FF11D60}"/>
                </a:ext>
              </a:extLst>
            </p:cNvPr>
            <p:cNvSpPr txBox="1"/>
            <p:nvPr/>
          </p:nvSpPr>
          <p:spPr>
            <a:xfrm>
              <a:off x="928469" y="207139"/>
              <a:ext cx="10297550" cy="461665"/>
            </a:xfrm>
            <a:prstGeom prst="rect">
              <a:avLst/>
            </a:prstGeom>
            <a:solidFill>
              <a:srgbClr val="C929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FACULTADES</a:t>
              </a:r>
            </a:p>
          </p:txBody>
        </p:sp>
      </p:grpSp>
      <p:sp>
        <p:nvSpPr>
          <p:cNvPr id="3" name="Google Shape;1131;p27">
            <a:extLst>
              <a:ext uri="{FF2B5EF4-FFF2-40B4-BE49-F238E27FC236}">
                <a16:creationId xmlns:a16="http://schemas.microsoft.com/office/drawing/2014/main" id="{B440E5D0-73A2-DB32-C830-88AB6DFBBAE1}"/>
              </a:ext>
            </a:extLst>
          </p:cNvPr>
          <p:cNvSpPr txBox="1">
            <a:spLocks/>
          </p:cNvSpPr>
          <p:nvPr/>
        </p:nvSpPr>
        <p:spPr>
          <a:xfrm>
            <a:off x="471275" y="1131951"/>
            <a:ext cx="11398500" cy="13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181818"/>
              </a:buClr>
              <a:buSzPts val="1600"/>
              <a:buFont typeface="Arial" panose="020B0604020202020204" pitchFamily="34" charset="0"/>
              <a:buNone/>
            </a:pPr>
            <a:br>
              <a:rPr lang="es-CO" sz="1600" dirty="0">
                <a:solidFill>
                  <a:srgbClr val="181818"/>
                </a:solidFill>
              </a:rPr>
            </a:br>
            <a:endParaRPr lang="es-CO" sz="1600" dirty="0">
              <a:solidFill>
                <a:srgbClr val="181818"/>
              </a:solidFill>
            </a:endParaRPr>
          </a:p>
        </p:txBody>
      </p:sp>
      <p:sp>
        <p:nvSpPr>
          <p:cNvPr id="8" name="Google Shape;1363;p51">
            <a:extLst>
              <a:ext uri="{FF2B5EF4-FFF2-40B4-BE49-F238E27FC236}">
                <a16:creationId xmlns:a16="http://schemas.microsoft.com/office/drawing/2014/main" id="{14C8B882-2198-549F-E6B7-DEE58938C386}"/>
              </a:ext>
            </a:extLst>
          </p:cNvPr>
          <p:cNvSpPr txBox="1"/>
          <p:nvPr/>
        </p:nvSpPr>
        <p:spPr>
          <a:xfrm>
            <a:off x="471275" y="773120"/>
            <a:ext cx="60895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Calibri"/>
              <a:buNone/>
            </a:pPr>
            <a:r>
              <a:rPr lang="es-CO" sz="2800" b="1" dirty="0">
                <a:latin typeface="Calibri"/>
                <a:cs typeface="Calibri"/>
                <a:sym typeface="Calibri"/>
              </a:rPr>
              <a:t>Primer evento interfacultades.</a:t>
            </a:r>
            <a:endParaRPr sz="2800" b="1" dirty="0"/>
          </a:p>
        </p:txBody>
      </p:sp>
      <p:sp>
        <p:nvSpPr>
          <p:cNvPr id="9" name="Google Shape;1363;p51">
            <a:extLst>
              <a:ext uri="{FF2B5EF4-FFF2-40B4-BE49-F238E27FC236}">
                <a16:creationId xmlns:a16="http://schemas.microsoft.com/office/drawing/2014/main" id="{F29353D5-AF35-F78E-FD83-768CCAAD8549}"/>
              </a:ext>
            </a:extLst>
          </p:cNvPr>
          <p:cNvSpPr txBox="1"/>
          <p:nvPr/>
        </p:nvSpPr>
        <p:spPr>
          <a:xfrm>
            <a:off x="5493910" y="725667"/>
            <a:ext cx="608955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Calibri"/>
              <a:buNone/>
            </a:pPr>
            <a:r>
              <a:rPr lang="es-CO" sz="2800" b="1" dirty="0">
                <a:latin typeface="Calibri"/>
                <a:cs typeface="Calibri"/>
                <a:sym typeface="Calibri"/>
              </a:rPr>
              <a:t>Primera salida de campo del programa Ciencias Ambientales. </a:t>
            </a:r>
            <a:endParaRPr sz="2800" dirty="0"/>
          </a:p>
        </p:txBody>
      </p:sp>
      <p:sp>
        <p:nvSpPr>
          <p:cNvPr id="11" name="Google Shape;1363;p51">
            <a:extLst>
              <a:ext uri="{FF2B5EF4-FFF2-40B4-BE49-F238E27FC236}">
                <a16:creationId xmlns:a16="http://schemas.microsoft.com/office/drawing/2014/main" id="{B4EFD298-8B7C-5D2A-6CC7-75DBC6F871A9}"/>
              </a:ext>
            </a:extLst>
          </p:cNvPr>
          <p:cNvSpPr txBox="1"/>
          <p:nvPr/>
        </p:nvSpPr>
        <p:spPr>
          <a:xfrm>
            <a:off x="4748429" y="4213909"/>
            <a:ext cx="2898075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Calibri"/>
              <a:buNone/>
            </a:pPr>
            <a:r>
              <a:rPr lang="es-CO" sz="2000" dirty="0">
                <a:latin typeface="Calibri"/>
                <a:cs typeface="Calibri"/>
                <a:sym typeface="Calibri"/>
              </a:rPr>
              <a:t>Se realizó en la apertura la cátedra con la estudiante Cruz Magdalena y el docente José Julián Ramírez. </a:t>
            </a:r>
            <a:endParaRPr sz="2000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EFA56EB4-EA82-282B-C06A-E3AC9B560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78" y="3779853"/>
            <a:ext cx="3564986" cy="2005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Flecha: hacia la izquierda 20">
            <a:extLst>
              <a:ext uri="{FF2B5EF4-FFF2-40B4-BE49-F238E27FC236}">
                <a16:creationId xmlns:a16="http://schemas.microsoft.com/office/drawing/2014/main" id="{203F63F0-2903-CBCD-B3A8-EBBF7274F2BC}"/>
              </a:ext>
            </a:extLst>
          </p:cNvPr>
          <p:cNvSpPr/>
          <p:nvPr/>
        </p:nvSpPr>
        <p:spPr>
          <a:xfrm>
            <a:off x="4278833" y="4691627"/>
            <a:ext cx="410817" cy="357191"/>
          </a:xfrm>
          <a:prstGeom prst="leftArrow">
            <a:avLst/>
          </a:prstGeom>
          <a:solidFill>
            <a:srgbClr val="C92933"/>
          </a:solidFill>
          <a:ln>
            <a:solidFill>
              <a:srgbClr val="C92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Flecha: doblada 22">
            <a:extLst>
              <a:ext uri="{FF2B5EF4-FFF2-40B4-BE49-F238E27FC236}">
                <a16:creationId xmlns:a16="http://schemas.microsoft.com/office/drawing/2014/main" id="{0EB7A1A3-8531-64B2-22C1-EA17B4597A19}"/>
              </a:ext>
            </a:extLst>
          </p:cNvPr>
          <p:cNvSpPr/>
          <p:nvPr/>
        </p:nvSpPr>
        <p:spPr>
          <a:xfrm rot="5400000">
            <a:off x="8978415" y="2772275"/>
            <a:ext cx="1019825" cy="593001"/>
          </a:xfrm>
          <a:prstGeom prst="bentArrow">
            <a:avLst/>
          </a:prstGeom>
          <a:solidFill>
            <a:srgbClr val="C92933"/>
          </a:solidFill>
          <a:ln>
            <a:solidFill>
              <a:srgbClr val="C92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1026" name="Picture 2" descr="Imagen">
            <a:extLst>
              <a:ext uri="{FF2B5EF4-FFF2-40B4-BE49-F238E27FC236}">
                <a16:creationId xmlns:a16="http://schemas.microsoft.com/office/drawing/2014/main" id="{87C00E1E-3485-8BD4-93CF-7195AA8D4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78" y="1388220"/>
            <a:ext cx="3564985" cy="2265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 descr="Un grupo de personas de pie&#10;&#10;Descripción generada automáticamente">
            <a:extLst>
              <a:ext uri="{FF2B5EF4-FFF2-40B4-BE49-F238E27FC236}">
                <a16:creationId xmlns:a16="http://schemas.microsoft.com/office/drawing/2014/main" id="{C319B6FF-4231-AE85-AF15-60D644E93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596" y="1655131"/>
            <a:ext cx="3850109" cy="1937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 descr="Imagen que contiene persona, niño, parque, joven&#10;&#10;Descripción generada automáticamente">
            <a:extLst>
              <a:ext uri="{FF2B5EF4-FFF2-40B4-BE49-F238E27FC236}">
                <a16:creationId xmlns:a16="http://schemas.microsoft.com/office/drawing/2014/main" id="{A3D9FFFE-1FA1-A13F-C500-BBD0F6FD7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868" y="3779853"/>
            <a:ext cx="4081920" cy="1836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251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ctivo de imagen" ma:contentTypeID="0x0101009148F5A04DDD49CBA7127AADA5FB792B00AADE34325A8B49CDA8BB4DB53328F214007B741A8CA44CE3449475A7625AF1C411" ma:contentTypeVersion="1" ma:contentTypeDescription="Cargar una imagen." ma:contentTypeScope="" ma:versionID="70d0bb34e1005af99214d70cf886ed32">
  <xsd:schema xmlns:xsd="http://www.w3.org/2001/XMLSchema" xmlns:xs="http://www.w3.org/2001/XMLSchema" xmlns:p="http://schemas.microsoft.com/office/2006/metadata/properties" xmlns:ns1="http://schemas.microsoft.com/sharepoint/v3" xmlns:ns2="8F2D52E3-329D-4CDA-842D-8DB4C88AC885" xmlns:ns3="http://schemas.microsoft.com/sharepoint/v3/fields" targetNamespace="http://schemas.microsoft.com/office/2006/metadata/properties" ma:root="true" ma:fieldsID="50d765bc900874eb384c6e57647df899" ns1:_="" ns2:_="" ns3:_="">
    <xsd:import namespace="http://schemas.microsoft.com/sharepoint/v3"/>
    <xsd:import namespace="8F2D52E3-329D-4CDA-842D-8DB4C88AC885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Dirección URL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Tipo de archivo" ma:hidden="true" ma:internalName="File_x0020_Type" ma:readOnly="true">
      <xsd:simpleType>
        <xsd:restriction base="dms:Text"/>
      </xsd:simpleType>
    </xsd:element>
    <xsd:element name="HTML_x0020_File_x0020_Type" ma:index="10" nillable="true" ma:displayName="Tipo de archivo HTML" ma:hidden="true" ma:internalName="HTML_x0020_File_x0020_Type" ma:readOnly="true">
      <xsd:simpleType>
        <xsd:restriction base="dms:Text"/>
      </xsd:simpleType>
    </xsd:element>
    <xsd:element name="FSObjType" ma:index="11" nillable="true" ma:displayName="Tipo de elemento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Fecha de inicio programada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Fecha de finalización programada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2D52E3-329D-4CDA-842D-8DB4C88AC885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La miniatura ya existe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La vista previa ya existe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Ancho" ma:internalName="ImageWidth" ma:readOnly="true">
      <xsd:simpleType>
        <xsd:restriction base="dms:Unknown"/>
      </xsd:simpleType>
    </xsd:element>
    <xsd:element name="ImageHeight" ma:index="22" nillable="true" ma:displayName="Alto" ma:internalName="ImageHeight" ma:readOnly="true">
      <xsd:simpleType>
        <xsd:restriction base="dms:Unknown"/>
      </xsd:simpleType>
    </xsd:element>
    <xsd:element name="ImageCreateDate" ma:index="25" nillable="true" ma:displayName="Fecha de captura de la imag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or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 ma:index="23" ma:displayName="Comentarios"/>
        <xsd:element name="keywords" minOccurs="0" maxOccurs="1" type="xsd:string" ma:index="14" ma:displayName="Palabras clave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ImageCreateDate xmlns="8F2D52E3-329D-4CDA-842D-8DB4C88AC885" xsi:nil="true"/>
    <PublishingStartDate xmlns="http://schemas.microsoft.com/sharepoint/v3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D035FCD3-5551-412E-999F-340739AE71F5}"/>
</file>

<file path=customXml/itemProps2.xml><?xml version="1.0" encoding="utf-8"?>
<ds:datastoreItem xmlns:ds="http://schemas.openxmlformats.org/officeDocument/2006/customXml" ds:itemID="{7C63EB01-5929-4830-92E5-38E632556C3C}"/>
</file>

<file path=customXml/itemProps3.xml><?xml version="1.0" encoding="utf-8"?>
<ds:datastoreItem xmlns:ds="http://schemas.openxmlformats.org/officeDocument/2006/customXml" ds:itemID="{33D606D0-1BB2-4F53-8E84-57FD1E1129B2}"/>
</file>

<file path=docProps/app.xml><?xml version="1.0" encoding="utf-8"?>
<Properties xmlns="http://schemas.openxmlformats.org/officeDocument/2006/extended-properties" xmlns:vt="http://schemas.openxmlformats.org/officeDocument/2006/docPropsVTypes">
  <TotalTime>4261</TotalTime>
  <Words>755</Words>
  <Application>Microsoft Office PowerPoint</Application>
  <PresentationFormat>Panorámica</PresentationFormat>
  <Paragraphs>176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Open Sans</vt:lpstr>
      <vt:lpstr>Open Sans SemiBold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Rectoral 17.11.2022</dc:title>
  <dc:creator>Ramon Esteban Gomez Arango - CT Bienestar Social</dc:creator>
  <cp:keywords>Informe Rectoral 17.11.2022</cp:keywords>
  <dc:description/>
  <cp:lastModifiedBy>Fabian Erley Escudero Salgado</cp:lastModifiedBy>
  <cp:revision>439</cp:revision>
  <dcterms:created xsi:type="dcterms:W3CDTF">2022-06-13T21:03:17Z</dcterms:created>
  <dcterms:modified xsi:type="dcterms:W3CDTF">2022-11-17T15:30:43Z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0x0101009148F5A04DDD49CBA7127AADA5FB792B00AADE34325A8B49CDA8BB4DB53328F214007B741A8CA44CE3449475A7625AF1C411</vt:lpwstr>
  </property>
</Properties>
</file>